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sldIdLst>
    <p:sldId id="256" r:id="rId2"/>
    <p:sldId id="327" r:id="rId3"/>
    <p:sldId id="330" r:id="rId4"/>
    <p:sldId id="331" r:id="rId5"/>
    <p:sldId id="332" r:id="rId6"/>
    <p:sldId id="333" r:id="rId7"/>
    <p:sldId id="261" r:id="rId8"/>
    <p:sldId id="262" r:id="rId9"/>
    <p:sldId id="263" r:id="rId10"/>
    <p:sldId id="264" r:id="rId11"/>
    <p:sldId id="265" r:id="rId12"/>
    <p:sldId id="272" r:id="rId13"/>
    <p:sldId id="266" r:id="rId14"/>
    <p:sldId id="267" r:id="rId15"/>
    <p:sldId id="268" r:id="rId16"/>
    <p:sldId id="269" r:id="rId17"/>
    <p:sldId id="346" r:id="rId18"/>
    <p:sldId id="344" r:id="rId19"/>
    <p:sldId id="347" r:id="rId20"/>
    <p:sldId id="319" r:id="rId21"/>
    <p:sldId id="320" r:id="rId22"/>
    <p:sldId id="321" r:id="rId23"/>
    <p:sldId id="322" r:id="rId24"/>
    <p:sldId id="348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77" r:id="rId40"/>
    <p:sldId id="293" r:id="rId41"/>
    <p:sldId id="294" r:id="rId42"/>
    <p:sldId id="295" r:id="rId43"/>
    <p:sldId id="296" r:id="rId44"/>
    <p:sldId id="349" r:id="rId45"/>
    <p:sldId id="297" r:id="rId46"/>
    <p:sldId id="298" r:id="rId47"/>
    <p:sldId id="299" r:id="rId48"/>
    <p:sldId id="300" r:id="rId49"/>
    <p:sldId id="301" r:id="rId50"/>
    <p:sldId id="345" r:id="rId51"/>
    <p:sldId id="302" r:id="rId52"/>
    <p:sldId id="257" r:id="rId53"/>
    <p:sldId id="304" r:id="rId54"/>
    <p:sldId id="352" r:id="rId55"/>
    <p:sldId id="351" r:id="rId56"/>
    <p:sldId id="305" r:id="rId57"/>
    <p:sldId id="306" r:id="rId58"/>
    <p:sldId id="353" r:id="rId59"/>
    <p:sldId id="355" r:id="rId60"/>
    <p:sldId id="326" r:id="rId61"/>
    <p:sldId id="354" r:id="rId62"/>
  </p:sldIdLst>
  <p:sldSz cx="18288000" cy="10287000"/>
  <p:notesSz cx="6858000" cy="9144000"/>
  <p:embeddedFontLst>
    <p:embeddedFont>
      <p:font typeface="210 OmniGothic 040" panose="020B0600000101010101" charset="-127"/>
      <p:regular r:id="rId64"/>
    </p:embeddedFont>
    <p:embeddedFont>
      <p:font typeface="Noto Sans CJK KR Bold" panose="020B0600000101010101" charset="-127"/>
      <p:bold r:id="rId65"/>
    </p:embeddedFont>
    <p:embeddedFont>
      <p:font typeface="Noto Sans CJK KR DemiLight" panose="020B0600000101010101" charset="-127"/>
      <p:regular r:id="rId66"/>
    </p:embeddedFont>
    <p:embeddedFont>
      <p:font typeface="Noto Sans CJK KR Medium" panose="020B0600000101010101" charset="-127"/>
      <p:bold r:id="rId67"/>
    </p:embeddedFont>
    <p:embeddedFont>
      <p:font typeface="Noto Sans CJK KR Regular" panose="020B0600000101010101" charset="-127"/>
      <p:regular r:id="rId68"/>
    </p:embeddedFont>
    <p:embeddedFont>
      <p:font typeface="Noto Sans JP Bold" panose="020B0600000101010101" charset="-128"/>
      <p:bold r:id="rId69"/>
    </p:embeddedFont>
    <p:embeddedFont>
      <p:font typeface="Pretendard Regular" panose="020B0600000101010101" charset="-127"/>
      <p:regular r:id="rId70"/>
    </p:embeddedFont>
    <p:embeddedFont>
      <p:font typeface="맑은 고딕" panose="020B0503020000020004" pitchFamily="50" charset="-127"/>
      <p:regular r:id="rId71"/>
      <p:bold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9091" autoAdjust="0"/>
  </p:normalViewPr>
  <p:slideViewPr>
    <p:cSldViewPr>
      <p:cViewPr varScale="1">
        <p:scale>
          <a:sx n="66" d="100"/>
          <a:sy n="66" d="100"/>
        </p:scale>
        <p:origin x="121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D1C27-FAF7-4250-8E79-A33D9BE7C345}" type="datetimeFigureOut">
              <a:rPr lang="ko-KR" altLang="en-US" smtClean="0"/>
              <a:t>2025-03-28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C11E4-2FD8-4B0E-A537-E5F5DB03B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14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안녕하세요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발표를 맡은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알파코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채무불이행 감사팀의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김자연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현지훈입니다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오늘 발표 주제는 채무불이행 예측 모델 구축 및 리스크 관리 전략 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4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전반적인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연체율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상승 속에서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새마을금고와 저축은행의 연체율은 특히 빠르게 상승하고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 흐름은 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2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금융권을 중심으로 더 뚜렷하게 나타나고 있고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새마을금고와 저축은행은 리스크 전이의 출발점이 될 수 있는 만큼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금융권 전체의 대응 전략이 필요함을 시사합니다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4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앞서 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2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금융권의 연체율이 빠르게 상승하고 있다는 점을 말씀드렸는데요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그 흐름은 전체 가계대출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연체율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추이에서도 명확히 드러납니다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.2021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년까지는 연체율이 안정적인 수준을 유지했지만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,2023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년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1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분기부터 급격히 상승하는 양상을 보이고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특히 비은행권을 중심으로 연체율이 빠르게 악화되고 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이는 가계의 상환 부담이 임계점에 도달하고 있음을 시사합니다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즉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단순한 금융기관 차원의 문제가 아니라 가계 전체의 신용 리스크가 확대되고 있는 상황입니다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09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이러한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연체율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상승은 가계부문 전체에서 나타나고 있는 현상일 뿐 아니라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개인사업자 대출에서도 더욱 뚜렷하게 확인되고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최근 몇 년간 개인사업자 채무불이행자 수와 대출금액 모두 빠르게 증가하고 있는데요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이는 고금리와 경기 둔화로 인해 영세 자영업자들이 상환에 어려움을 겪고 있다는 신호입니다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특히 소규모 자영업자 대상 대출이 비은행권을 중심으로 빠르게 늘어난 점을 감안하면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이들에 대한 리스크 관리는 금융권 전반의 건전성을 위해 반드시 필요한 대응 과제라고 볼 수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171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기업도 마찬가지로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2022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년 말부터 비은행권을 중심으로 연체율이 가파르게 상승하고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특히 중소기업 대출 비중이 높은 비은행권에서 위험이 빠르게 확산되고 있는 모습입니다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이처럼 기업과 가계 모두에서 연체율이 동반 상승하고 있다는 점은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금융권 전체의 건전성에 대한 우려가 더욱 커지고 있음을 시사합니다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따라서 고위험 차주에 대한 조기 식별과 사전 대응 체계가 필수적인 상황입니다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20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앞서 말씀드린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연체율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상승의 근본적인 원인을 살펴보면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가장 중심에는 **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'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금리 인상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'**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금리 상승은 단순히 이자부담만 증가시키는 게 아니라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경기 침체와 자산가치 하락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차주 소득 감소로 이어지며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결국 차주의 상환 능력 전반을 약화시키는 구조를 만듭니다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 과정에서 담보가치가 낮아지고 부도율이 증가하면서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금융기관의 건전성까지 흔들릴 수 있는 상황으로 번지게 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따라서 단순한 금리 인상이라는 거시 변수 하나도 채무불이행과 금융기관 리스크로 직결될 수 있다는 점에서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예측 기반 대응 시스템의 필요성은 더욱 분명해지고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1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이처럼 금리 인상이 전반적인 건전성 악화를 유발하는 가운데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비은행권을 중심으로 부동산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PF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대출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익스포저와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연체율이 동시에 증가하고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특히 새마을금고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여신전문사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저축은행 등에서 부동산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PF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익스포저와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연체율이 눈에 띄게 확대된 점은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리스크가 소수 기관에 집중되고 있다는 신호로 볼 수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따라서 리스크 분산 및 선제적 관리가 시급한 상황입니다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98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금융기관의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리스크뿐만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아니라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차주 측면의 구조적 위험도 점차 심화되고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자료에 따르면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부채를 보유한 가구의 비율은 일정 수준에서 정체된 반면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소득 대비 부채 비율은 지속적으로 증가하고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이는 부채가 특정 계층에 집중되고 있으며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해당 계층의 상환 부담이 가중되고 있음을 시사합니다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→ 결과적으로 채무불이행 가능성이 더욱 높아질 수 있는 구조입니다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이에 따라 본 프로젝트는 단순히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머신러닝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모델을 적용하는 데 그치지 않고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실제 금융 환경에서의 채무불이행 리스크를 정량적으로 분석하고 예측함으로써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금융기관이 보다 선제적이고 전략적인 리스크 관리 방안을 마련할 수 있도록 지원하는 것을 목표로 하고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81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이제부터는 본 프로젝트에서 활용한 데이터와 분석 과정에 대해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설명드리겠습니다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464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프로젝트에서 사용한 학습 데이터의 변수 구성과 각 변수의 의미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데이터 타입입니다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69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다음은 모델링에 앞서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데이터의 분포와 특성을 파악하기 위해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EDA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를 먼저 수행하였습니다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목차는 이렇게 구성되어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5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16199"/>
              </a:lnSpc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먼저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고객의 신용 점수가 채무불이행과 어떤 관련이 있는지 살펴봤습니다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전체 분포를 보면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700~800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점대에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집중돼 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 기준으로 범주를 나누면 모델의 편향을 줄이거나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신용 등급 분류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정책 수립에도 유용하게 활용할 수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BC11E4-2FD8-4B0E-A537-E5F5DB03B89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28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이번에는 예측 대상인 채무불이행 여부의 분포를 살펴봤습니다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정상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(0)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과 불이행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(1)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의 비율이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2:1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수준으로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불균형하게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나타나고 있으며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이러한 데이터 불균형은 모델 성능에 영향을 줄 수 있기 때문에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이후 분석과 모델 설계 시 반드시 고려해야 하는 부분임을 파악했습니다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049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대출 목적과 잔액 분포를 보면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‘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부채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통합’과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같이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용처가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불분명한 목적이 대부분을 차지하고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대출잔액도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400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만원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1300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만원 구간에 몰려 있는 양상을 확인할 수 있었습니다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이는 고위험 고객군이 특정 대출 유형에 집중되어 있을 가능성을 시사하며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모델 설계 시 이들에 대한 세부 필터링이 필요함을 알 수 있었습니다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92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이번엔 미상환 신용액과 월 상환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부채액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분포입니다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두 변수 모두 낮은 금액대에 몰려 있지만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그래프를 보면 일부 고객은 굉장히 높은 부채를 보유하고 있는데요 이처럼 분포가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비대칭적인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만큼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고액 부채 보유자의 특성 분석이 중요함을 확인할 수 있었습니다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7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50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097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로지스틱 회귀모델을 </a:t>
            </a:r>
            <a:r>
              <a:rPr lang="ko-KR" altLang="en-US" dirty="0" err="1"/>
              <a:t>썻을</a:t>
            </a:r>
            <a:r>
              <a:rPr lang="ko-KR" altLang="en-US" dirty="0"/>
              <a:t> 때 </a:t>
            </a:r>
            <a:r>
              <a:rPr lang="en-US" altLang="ko-KR" dirty="0"/>
              <a:t>FEATURE SELECTION</a:t>
            </a:r>
            <a:r>
              <a:rPr lang="ko-KR" altLang="en-US" dirty="0"/>
              <a:t>도 사용했다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082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 다음으로는 저희가 모델링을 하면서 고민하고 노력한 과정을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설명드리겠습니다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831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전체적인 개요는 이렇습니다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우선 트리 기반 모델로 모델링을 시작했습니다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금융 데이터에는 다양한 패턴이 존재하기 때문에 비선형 관계를 잘 학습할 수 있는 트리 기반 모델이 가장 좋은 성능을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보일거라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생각했습니다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하지만 성능이 좋지 않았고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다음으로 로지스틱 회귀 모델을 시도하면서 성능이 크게 향상되었습니다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마지막으로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MLP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도 시도하면서 모델링 과정이 진행되었습니다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451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가장 성능이 좋을 것이라 생각했던 트리기반 모델은 성능이 좋지 않았습니다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그 이유로는 첫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번째로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컬럼이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16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개로 제한적이라 비선형적 관계가 포착되기 어려웠다는 점이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두번째로는 특정변수에 대한 의존도가 높아 의미 있는 학습이 이루어지지 않았다는 점이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36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프로젝트 일정은 이렇게 진행하였습니다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77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트리 기반 모델은 크게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종류로 나눠서 성능을 비교해보았습니다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NotoSansKR"/>
              </a:rPr>
              <a:t>Xgboost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가 가장 높은 성능을 보였지만 대체로 성능이 좋지 않았습니다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중요도 상위 변수들도 모델마다 꽤 다른 모습인데 성능이 좋은 모델이 없는 것으로 보아 해당 금융 데이터셋에 트리기반 모델은 적합하지 않았던 것으로 정리할 수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965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반면 로지스틱으로 모델을 변경하면서 비약적인 성능 개선에 성공했습니다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데이터셋이 고정된 금융지표 중심이고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범주화 변수도 범위가 넓지 않아서 선형 관계가 조금 더 뚜렷했던 것으로 보입니다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고차원 모델이 아니기 때문에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과적합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위험도 적어 일반화 성능을 향상시키기에 좋았습니다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676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로지스틱 회귀에서 채무 불이행 예측에 가장 많은 기여를 한 변수는 연간소득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개설된 신용계좌 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그리고 대출 목적이었습니다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이것을 간단하게 해석해보자면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소득이 많을수록 당연히 채무 불이행 가능성은 낮고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채무 불이행으로 가는 과정에서 많은 계좌가 개설된다고 볼 수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949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저희는 이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쯤에서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지금까지 나온 모델들 모두 신용점수 컬럼이 중요한 변수가 아니었다는 점을 발견했고 이상함을 느꼈습니다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그래서 원인을 나름대로 찾아보았습니다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일단 먼저 데이터에 나온 고객들은 대출이 승인된 것이 기정사실이기 때문에 그 데이터들 간에 신용 점수에 차별성이 크지 않습니다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또한 소득이나 대출 상환 기간과 같이 신용점수 못지않게 강력한 변수들이 많았습니다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마지막으로 신용점수가 낮은 사람은 애초에 대출 심사에서 탈락을 했기 때문에 학습데이터가 신용점수 기준으로 봤을 때는 편향된 형태이고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그래서 중요도가 높지는 않았다고 생각했습니다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80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마지막으로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NotoSansKR"/>
              </a:rPr>
              <a:t>mlp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모델을 시도했습니다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물론 로지스틱이 가장 성능향상에 대한 가능성이 많이 보였지만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트리 모델이 실패한 상황에서 다른 방식으로 비선형 관계를 포착하고 싶었기 때문입니다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그림과 같이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MLP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는 로지스틱이 잡을 수 없는 패턴을 잡아냅니다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하지만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MLP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는 데이터셋이 작거나 단순하면 불리하다는 단점이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773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일반적인 구조로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MLP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모델링을 진행했습니다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3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번의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에포크동안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검증 정확도가 개선되지 않으면 조기종료가 되게 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성능은 트리와 로지스틱의 중간 정도였습니다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82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우선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MLP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모델이 성능이 좋지 않았던 원인으로는 데이터셋의 크기가 작았던 것을 들 수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충분한 데이터가 없어서 쉽게 과적합이 일어나고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복잡한 패턴을 너무 열심히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학습하다보니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오히려 성능에서 불리해지는 것입니다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또한 모델링 과정을 거치면서 데이터 특성에 맞는 모델 선택이 중요함을 느꼈고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데이터 크기와 복잡도를 고려하지 않으면 고도화된 모델이 유의미한 결과를 내기는 어렵다는 것을 알게 되었습니다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10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 최종적으로 가장 성능이 좋았던 로지스틱 모델을 기준으로는 여러 면의 채무 불이행 고객의 보편적인 특징을 얘기할 수 있었습니다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우선적으로 소득이 낮을수록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그리고 개설된 신용계좌수가 많을수록 연체 가능성이 증가했고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대출목적에 따라서도 채무 불이행 여부가 결정이 되는 경우가 많았습니다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이러한 모델은 대출 심사의 세분화 및 신용평가 시스템에 기여가 가능합니다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특히 특정 위험 고객군을 조기 감지하여 조치한다면 금융기관 측의 재정적 측면에 큰 긍정적 영향을 미칠 것이라 생각합니다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61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프로젝트 환경과 도구는 이렇게 사용했습니다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95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우리 팀은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김자연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여혁수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구경서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박훈석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그리고 저 현지훈으로 구성되어 있으며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도메인조사부터 데이터 분석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모델링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결과 해석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발표까지 과정을 함께 고민하고 실행하며 프로젝트를 진행했습니다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3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먼저 프로젝트 개요 및 배경부터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설명드리겠습니다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36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뉴스 기사들을 보면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,30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대 청년층부터 자영업자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심지어 은퇴 세대인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60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대까지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세대와 계층을 가리지 않고 채무불이행 사례가 급증하고 있음을 확인할 수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또한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가계부채 규모는 사상 최고치를 기록하고 있으며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‘대출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공화국’이라는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말이 나올 정도로 한국의 가계부채 문제는 매우 심각한 수준입니다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이처럼 고금리와 경기 둔화가 맞물리면서 채무를 감당하지 못하는 가구들이 늘고 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이는 곧 금융권의 건전성 악화로 이어질 수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따라서 지금은 이러한 리스크를 정밀하게 분석하고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사전에 대응할 수 있는 시스템이 필요한 시점입니다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A629A-82B1-4A04-9B03-E3DE136A2F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99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그렇다면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우리나라의 가계부채 수준은 어느 정도일까요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?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위에 표를 보시면 한국은 세계에서 가장 높은 수준의 가계부채 비율을 보이고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GDP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대비 가계부채 비율이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100%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를 넘는 유일한 국가로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구조적으로 매우 취약한 상태에 놓여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A629A-82B1-4A04-9B03-E3DE136A2F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663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더불어 최근에는 단순히 부채 비율만 높은 것이 아니라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실제 연체율도 빠르게 상승하고 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부채를 지고 있는 가구가 늘어나는데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상환에 어려움을 겪고 있는 상황이 점점 심화되고 있다는 의미입니다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11E4-2FD8-4B0E-A537-E5F5DB03B89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60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4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gif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7800" y="3276600"/>
            <a:ext cx="9182100" cy="267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8500" b="0" i="0" u="none" strike="noStrike" spc="-200" dirty="0">
                <a:solidFill>
                  <a:srgbClr val="00E184"/>
                </a:solidFill>
                <a:latin typeface="Noto Sans JP Bold"/>
              </a:rPr>
              <a:t>FINAL PROJECT PRESENTATION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3200" y="2705100"/>
            <a:ext cx="9093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3700" b="0" i="0" u="none" strike="noStrike" dirty="0">
                <a:solidFill>
                  <a:srgbClr val="FFFFFF"/>
                </a:solidFill>
                <a:latin typeface="Noto Sans CJK KR Medium"/>
              </a:rPr>
              <a:t>IM DIGITAL BANKER ACADEMY 3</a:t>
            </a:r>
            <a:r>
              <a:rPr lang="ko-KR" sz="3700" b="0" i="0" u="none" strike="noStrike" dirty="0">
                <a:solidFill>
                  <a:srgbClr val="FFFFFF"/>
                </a:solidFill>
                <a:ea typeface="Noto Sans CJK KR Medium"/>
              </a:rPr>
              <a:t>기</a:t>
            </a:r>
            <a:r>
              <a:rPr lang="en-US" sz="3700" b="0" i="0" u="none" strike="noStrike" dirty="0">
                <a:solidFill>
                  <a:srgbClr val="FFFFFF"/>
                </a:solidFill>
                <a:latin typeface="Noto Sans CJK KR Medium"/>
              </a:rPr>
              <a:t> - </a:t>
            </a:r>
            <a:r>
              <a:rPr lang="en-US" sz="3200" b="0" i="0" u="none" strike="noStrike" dirty="0">
                <a:solidFill>
                  <a:srgbClr val="FFFFFF"/>
                </a:solidFill>
                <a:latin typeface="Noto Sans CJK KR Medium"/>
              </a:rPr>
              <a:t>1</a:t>
            </a:r>
            <a:r>
              <a:rPr lang="ko-KR" sz="3200" b="0" i="0" u="none" strike="noStrike" dirty="0">
                <a:solidFill>
                  <a:srgbClr val="FFFFFF"/>
                </a:solidFill>
                <a:ea typeface="Noto Sans CJK KR Medium"/>
              </a:rPr>
              <a:t>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73200" y="8369300"/>
            <a:ext cx="6223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altLang="en-US" sz="2500" b="0" i="0" u="none" strike="noStrike" spc="-300" dirty="0" err="1">
                <a:solidFill>
                  <a:srgbClr val="FFFFFF"/>
                </a:solidFill>
                <a:ea typeface="Noto Sans CJK KR Medium"/>
              </a:rPr>
              <a:t>김자연</a:t>
            </a:r>
            <a:r>
              <a:rPr lang="en-US" altLang="ko-KR" sz="2500" b="0" i="0" u="none" strike="noStrike" spc="-300" dirty="0">
                <a:solidFill>
                  <a:srgbClr val="FFFFFF"/>
                </a:solidFill>
                <a:ea typeface="Noto Sans CJK KR Medium"/>
              </a:rPr>
              <a:t>, </a:t>
            </a:r>
            <a:r>
              <a:rPr lang="ko-KR" altLang="en-US" sz="2500" b="0" i="0" u="none" strike="noStrike" spc="-300" dirty="0" err="1">
                <a:solidFill>
                  <a:srgbClr val="FFFFFF"/>
                </a:solidFill>
                <a:ea typeface="Noto Sans CJK KR Medium"/>
              </a:rPr>
              <a:t>여혁수</a:t>
            </a:r>
            <a:r>
              <a:rPr lang="en-US" altLang="ko-KR" sz="2500" spc="-300" dirty="0">
                <a:solidFill>
                  <a:srgbClr val="FFFFFF"/>
                </a:solidFill>
                <a:ea typeface="Noto Sans CJK KR Medium"/>
              </a:rPr>
              <a:t>,</a:t>
            </a:r>
            <a:r>
              <a:rPr lang="ko-KR" altLang="en-US" sz="2500" spc="-300" dirty="0">
                <a:solidFill>
                  <a:srgbClr val="FFFFFF"/>
                </a:solidFill>
                <a:ea typeface="Noto Sans CJK KR Medium"/>
              </a:rPr>
              <a:t> 구경서</a:t>
            </a:r>
            <a:r>
              <a:rPr lang="en-US" altLang="ko-KR" sz="2500" spc="-300" dirty="0">
                <a:solidFill>
                  <a:srgbClr val="FFFFFF"/>
                </a:solidFill>
                <a:ea typeface="Noto Sans CJK KR Medium"/>
              </a:rPr>
              <a:t>, </a:t>
            </a:r>
            <a:r>
              <a:rPr lang="ko-KR" altLang="en-US" sz="2500" spc="-300" dirty="0" err="1">
                <a:solidFill>
                  <a:srgbClr val="FFFFFF"/>
                </a:solidFill>
                <a:ea typeface="Noto Sans CJK KR Medium"/>
              </a:rPr>
              <a:t>박훈석</a:t>
            </a:r>
            <a:r>
              <a:rPr lang="en-US" altLang="ko-KR" sz="2500" spc="-300" dirty="0">
                <a:solidFill>
                  <a:srgbClr val="FFFFFF"/>
                </a:solidFill>
                <a:ea typeface="Noto Sans CJK KR Medium"/>
              </a:rPr>
              <a:t>, </a:t>
            </a:r>
            <a:r>
              <a:rPr lang="ko-KR" altLang="en-US" sz="2500" spc="-300" dirty="0">
                <a:solidFill>
                  <a:srgbClr val="FFFFFF"/>
                </a:solidFill>
                <a:ea typeface="Noto Sans CJK KR Medium"/>
              </a:rPr>
              <a:t>현지훈</a:t>
            </a:r>
            <a:endParaRPr lang="en-US" sz="2500" b="0" i="0" u="none" strike="noStrike" spc="-100" dirty="0">
              <a:solidFill>
                <a:srgbClr val="FFFFFF"/>
              </a:solidFill>
              <a:latin typeface="Noto Sans CJK KR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3200" y="7086600"/>
            <a:ext cx="8128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3500" b="0" i="0" u="none" strike="noStrike" spc="-400">
                <a:solidFill>
                  <a:srgbClr val="FFFFFF"/>
                </a:solidFill>
                <a:ea typeface="Noto Sans CJK KR Medium"/>
              </a:rPr>
              <a:t>채무불이행</a:t>
            </a:r>
            <a:r>
              <a:rPr lang="en-US" sz="3500" b="0" i="0" u="none" strike="noStrike" spc="-400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3500" b="0" i="0" u="none" strike="noStrike" spc="-400">
                <a:solidFill>
                  <a:srgbClr val="FFFFFF"/>
                </a:solidFill>
                <a:ea typeface="Noto Sans CJK KR Medium"/>
              </a:rPr>
              <a:t>예측</a:t>
            </a:r>
            <a:r>
              <a:rPr lang="en-US" sz="3500" b="0" i="0" u="none" strike="noStrike" spc="-400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3500" b="0" i="0" u="none" strike="noStrike" spc="-400">
                <a:solidFill>
                  <a:srgbClr val="FFFFFF"/>
                </a:solidFill>
                <a:ea typeface="Noto Sans CJK KR Medium"/>
              </a:rPr>
              <a:t>모델</a:t>
            </a:r>
            <a:r>
              <a:rPr lang="en-US" sz="3500" b="0" i="0" u="none" strike="noStrike" spc="-400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3500" b="0" i="0" u="none" strike="noStrike" spc="-400">
                <a:solidFill>
                  <a:srgbClr val="FFFFFF"/>
                </a:solidFill>
                <a:ea typeface="Noto Sans CJK KR Medium"/>
              </a:rPr>
              <a:t>구축</a:t>
            </a:r>
            <a:r>
              <a:rPr lang="en-US" sz="3500" b="0" i="0" u="none" strike="noStrike" spc="-400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3500" b="0" i="0" u="none" strike="noStrike" spc="-400">
                <a:solidFill>
                  <a:srgbClr val="FFFFFF"/>
                </a:solidFill>
                <a:ea typeface="Noto Sans CJK KR Medium"/>
              </a:rPr>
              <a:t>및</a:t>
            </a:r>
            <a:r>
              <a:rPr lang="en-US" sz="3500" b="0" i="0" u="none" strike="noStrike" spc="-400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3500" b="0" i="0" u="none" strike="noStrike" spc="-400">
                <a:solidFill>
                  <a:srgbClr val="FFFFFF"/>
                </a:solidFill>
                <a:ea typeface="Noto Sans CJK KR Medium"/>
              </a:rPr>
              <a:t>리스크</a:t>
            </a:r>
            <a:r>
              <a:rPr lang="en-US" sz="3500" b="0" i="0" u="none" strike="noStrike" spc="-400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3500" b="0" i="0" u="none" strike="noStrike" spc="-400">
                <a:solidFill>
                  <a:srgbClr val="FFFFFF"/>
                </a:solidFill>
                <a:ea typeface="Noto Sans CJK KR Medium"/>
              </a:rPr>
              <a:t>관리</a:t>
            </a:r>
            <a:r>
              <a:rPr lang="en-US" sz="3500" b="0" i="0" u="none" strike="noStrike" spc="-400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3500" b="0" i="0" u="none" strike="noStrike" spc="-400">
                <a:solidFill>
                  <a:srgbClr val="FFFFFF"/>
                </a:solidFill>
                <a:ea typeface="Noto Sans CJK KR Medium"/>
              </a:rPr>
              <a:t>전략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4A5BF8D-1B80-DD5A-A59A-F873AF32B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340000">
            <a:off x="-1790700" y="6997700"/>
            <a:ext cx="6819900" cy="8470900"/>
          </a:xfrm>
          <a:prstGeom prst="rect">
            <a:avLst/>
          </a:prstGeom>
          <a:effectLst>
            <a:outerShdw blurRad="2488877" dir="2700000">
              <a:srgbClr val="000000">
                <a:alpha val="85000"/>
              </a:srgbClr>
            </a:outerShdw>
          </a:effec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DAB68465-6900-5A78-01B7-30C4C232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340000">
            <a:off x="15722600" y="-3200400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DA4AAD41-E766-E0F7-F857-CE085280D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3970000" y="-2413000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61071-5A8C-ADE1-75D7-317FC64107CF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5900" y="7962900"/>
            <a:ext cx="439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내용에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대한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세부적인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설명을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이곳에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적어보세요텍스트를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입력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하세요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.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701800"/>
            <a:ext cx="16954500" cy="8382000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781563"/>
            <a:ext cx="12398375" cy="73461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40150" y="9207500"/>
            <a:ext cx="110998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특히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새마을금고와 저축은행의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연체율이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빠르게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상승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C8351B4-9C6B-D198-2841-498F2FBA3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-114300"/>
            <a:ext cx="99314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F602D4-5912-48C9-7718-AD2EF7E3F885}"/>
              </a:ext>
            </a:extLst>
          </p:cNvPr>
          <p:cNvSpPr txBox="1"/>
          <p:nvPr/>
        </p:nvSpPr>
        <p:spPr>
          <a:xfrm>
            <a:off x="14958695" y="1781563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금융감독원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E6218-630B-266E-6839-31D0E70E09EC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10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5900" y="7962900"/>
            <a:ext cx="439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내용에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대한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세부적인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설명을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이곳에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적어보세요텍스트를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입력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하세요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.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52229"/>
            <a:ext cx="16954500" cy="8382000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0" y="1752600"/>
            <a:ext cx="13995400" cy="7112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02150" y="8674100"/>
            <a:ext cx="9575800" cy="137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2021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년까지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안정세였으나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, 2023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년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1Q 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들어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급등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특히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비은행권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연체율이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가파르게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상승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5272E36-3C12-8704-6211-EF0323FCD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-114300"/>
            <a:ext cx="99314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B0826-82EE-3585-3E02-4832F033F2FE}"/>
              </a:ext>
            </a:extLst>
          </p:cNvPr>
          <p:cNvSpPr txBox="1"/>
          <p:nvPr/>
        </p:nvSpPr>
        <p:spPr>
          <a:xfrm>
            <a:off x="15351760" y="1725889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자료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한국은행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C8F0D-DE90-9AE2-69AC-1C62892BD761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11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07ED4F42-9A4A-0A89-BDA6-BF10342A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52229"/>
            <a:ext cx="16954500" cy="8382000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3327400"/>
            <a:ext cx="6731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1400" y="34163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01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313" y="1852737"/>
            <a:ext cx="13923074" cy="678203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46E91B9E-6F8E-81CF-EDEE-544833D7E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-114300"/>
            <a:ext cx="9931400" cy="266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1D7D01-9F88-7018-69E0-C6A167A27444}"/>
              </a:ext>
            </a:extLst>
          </p:cNvPr>
          <p:cNvSpPr txBox="1"/>
          <p:nvPr/>
        </p:nvSpPr>
        <p:spPr>
          <a:xfrm>
            <a:off x="2654607" y="8587679"/>
            <a:ext cx="1280098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개인사업자 채무불이행자 수와 대출금액 모두 빠르게 증가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,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소규모 자영업자 대상 리스크 확대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C65C25-D74F-3880-03DC-4244F7DA2C4C}"/>
              </a:ext>
            </a:extLst>
          </p:cNvPr>
          <p:cNvSpPr txBox="1"/>
          <p:nvPr/>
        </p:nvSpPr>
        <p:spPr>
          <a:xfrm>
            <a:off x="14645054" y="1739900"/>
            <a:ext cx="28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자본시장연구원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553F8-5E8C-C89C-2561-A96AB0BD5185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12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5900" y="7962900"/>
            <a:ext cx="439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내용에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대한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세부적인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설명을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이곳에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적어보세요텍스트를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입력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하세요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.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701800"/>
            <a:ext cx="16954500" cy="8382000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1824703"/>
            <a:ext cx="13487400" cy="66719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6500" y="8428703"/>
            <a:ext cx="16167100" cy="121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기업도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마찬가지로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2022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년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말부터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비은행권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중심으로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연체율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상승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전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금융권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연체율도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동반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상승하며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위험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확대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1E3644A-AB5D-608A-077D-76112DA0F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-114300"/>
            <a:ext cx="99314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6618C0-4914-B8A2-01AA-0E60EEF6C42E}"/>
              </a:ext>
            </a:extLst>
          </p:cNvPr>
          <p:cNvSpPr txBox="1"/>
          <p:nvPr/>
        </p:nvSpPr>
        <p:spPr>
          <a:xfrm>
            <a:off x="15316200" y="1820606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한국은행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D3FC6-E3AF-D653-5B2F-6CB40926CD01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13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5900" y="7962900"/>
            <a:ext cx="439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내용에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대한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세부적인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설명을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이곳에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적어보세요텍스트를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입력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하세요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.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651000"/>
            <a:ext cx="16954500" cy="8382000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5979" b="5194"/>
          <a:stretch/>
        </p:blipFill>
        <p:spPr>
          <a:xfrm>
            <a:off x="1276350" y="1842770"/>
            <a:ext cx="15735300" cy="639635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19300" y="8531225"/>
            <a:ext cx="14541500" cy="167476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금리 인상이 차주 소득과 상환능력에 연쇄적 영향 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→ 금융기관 건전성 악화 가능성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E40B26D-2185-F683-344E-0F653BAF6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-114300"/>
            <a:ext cx="99314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A336A-AF89-98BF-5FD7-F23DFCDBDBD8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14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5900" y="7962900"/>
            <a:ext cx="439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내용에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대한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세부적인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설명을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이곳에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적어보세요텍스트를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입력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하세요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.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701800"/>
            <a:ext cx="16954500" cy="8382000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91680"/>
          <a:stretch/>
        </p:blipFill>
        <p:spPr>
          <a:xfrm>
            <a:off x="2025855" y="1885950"/>
            <a:ext cx="6870700" cy="6667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3FA6F80-54D8-1CD5-6BCE-365B5A8C2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-114300"/>
            <a:ext cx="9931400" cy="2667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F17C45-65F2-2493-DFE1-594EDE038E68}"/>
              </a:ext>
            </a:extLst>
          </p:cNvPr>
          <p:cNvSpPr txBox="1"/>
          <p:nvPr/>
        </p:nvSpPr>
        <p:spPr>
          <a:xfrm>
            <a:off x="7620000" y="5134897"/>
            <a:ext cx="116586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비은행권 중심으로 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PF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익스포저와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연체율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동반 증가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→ 위험 분산 필요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48E7BB14-8A4C-ABA0-F30C-5FCAFCAE8D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629"/>
          <a:stretch/>
        </p:blipFill>
        <p:spPr>
          <a:xfrm>
            <a:off x="2054296" y="2545080"/>
            <a:ext cx="7337151" cy="739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2676A0-9592-F0C1-E2EB-CBD96F9F6CDD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15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5900" y="7962900"/>
            <a:ext cx="439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내용에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대한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세부적인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설명을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이곳에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적어보세요텍스트를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입력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하세요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.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701800"/>
            <a:ext cx="16954500" cy="8382000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0" y="1860015"/>
            <a:ext cx="13944600" cy="67955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A0F2A6-5C96-24C1-4B72-CB8866DC3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-114300"/>
            <a:ext cx="9931400" cy="266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B764A-8D3D-C8D1-9B62-70854F4667DA}"/>
              </a:ext>
            </a:extLst>
          </p:cNvPr>
          <p:cNvSpPr txBox="1"/>
          <p:nvPr/>
        </p:nvSpPr>
        <p:spPr>
          <a:xfrm>
            <a:off x="2819400" y="8574139"/>
            <a:ext cx="15989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부채 보유 가구 비율이 정체 → 부채가 특정 계층에 집중되고 있음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소득 대비 부채 비율 증가 → 상환 능력이 악화될 가능성 증가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45A38-41EF-A9E6-79A5-B7B4A84E10A6}"/>
              </a:ext>
            </a:extLst>
          </p:cNvPr>
          <p:cNvSpPr txBox="1"/>
          <p:nvPr/>
        </p:nvSpPr>
        <p:spPr>
          <a:xfrm>
            <a:off x="14642856" y="1860015"/>
            <a:ext cx="28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자본시장연구원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B6B08-5349-79A3-885A-BE52486D9133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16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CEDCC-94AF-9D06-3E4C-1781ED6E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E5D749-A16F-E293-AAC5-DEEC60B865DF}"/>
              </a:ext>
            </a:extLst>
          </p:cNvPr>
          <p:cNvSpPr txBox="1"/>
          <p:nvPr/>
        </p:nvSpPr>
        <p:spPr>
          <a:xfrm>
            <a:off x="6400800" y="4543336"/>
            <a:ext cx="5486400" cy="120032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2. </a:t>
            </a:r>
            <a:r>
              <a:rPr lang="ko-KR" altLang="en-US" sz="7200" b="1" dirty="0">
                <a:solidFill>
                  <a:prstClr val="black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소개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569E62F-AEF6-BE8F-2447-20CFEE648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340000">
            <a:off x="15595600" y="-3060700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89DA055-3CED-BFEC-C53F-94F6D05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3830300" y="-2273300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52D2F38A-8F97-5F09-7DE1-CA2FD096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15970">
            <a:off x="-1109113" y="5586145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75CED39-0047-BF22-DA03-93D4B963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55970">
            <a:off x="-2874413" y="6373545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53B83-0F50-0FE0-2E39-409720ECA1EC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17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98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BB72BD-188D-E6FE-06E6-D8DC82999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70AF847-0410-861A-8403-E5C953FBA2BB}"/>
              </a:ext>
            </a:extLst>
          </p:cNvPr>
          <p:cNvSpPr txBox="1"/>
          <p:nvPr/>
        </p:nvSpPr>
        <p:spPr>
          <a:xfrm>
            <a:off x="1485900" y="7962900"/>
            <a:ext cx="439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내용에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대한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세부적인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설명을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이곳에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적어보세요텍스트를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입력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하세요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. 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AC1508-B388-CB0B-6855-84B2B2875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-203200"/>
            <a:ext cx="10375900" cy="2667000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79177A5A-6879-3CE1-B2BF-4844DED7C1C1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1752600"/>
          <a:ext cx="7785100" cy="7620000"/>
        </p:xfrm>
        <a:graphic>
          <a:graphicData uri="http://schemas.openxmlformats.org/drawingml/2006/table">
            <a:tbl>
              <a:tblPr/>
              <a:tblGrid>
                <a:gridCol w="16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 dirty="0" err="1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변수명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의미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및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값의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형태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Type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UID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고객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고유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코드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(TRAIN_00000 ~ 09999)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object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주거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형태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자가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월세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담보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(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거주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중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)'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 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담보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(</a:t>
                      </a:r>
                      <a:r>
                        <a:rPr lang="ko-KR" sz="17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비거주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중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)'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object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267621.0 ~ 17229747.0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직장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근속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연수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'10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이상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'4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'6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'2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'8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'3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'5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'9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'7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'1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미만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'1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object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세금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압류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횟수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0.0 ~ 7.0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개설된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 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신용계좌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 ~ 35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거래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연수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6.0 ~ 51.7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최대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신용한도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0.0 ~ 23232333.0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문제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발생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횟수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 ~ 7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E657A701-D780-615C-4D50-367E1A77514C}"/>
              </a:ext>
            </a:extLst>
          </p:cNvPr>
          <p:cNvGraphicFramePr>
            <a:graphicFrameLocks noGrp="1"/>
          </p:cNvGraphicFramePr>
          <p:nvPr/>
        </p:nvGraphicFramePr>
        <p:xfrm>
          <a:off x="9791700" y="1752600"/>
          <a:ext cx="7785100" cy="7620000"/>
        </p:xfrm>
        <a:graphic>
          <a:graphicData uri="http://schemas.openxmlformats.org/drawingml/2006/table">
            <a:tbl>
              <a:tblPr/>
              <a:tblGrid>
                <a:gridCol w="16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 dirty="0" err="1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변수명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의미</a:t>
                      </a:r>
                      <a:r>
                        <a:rPr kumimoji="0" lang="en-US" altLang="ko-KR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 </a:t>
                      </a: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및</a:t>
                      </a:r>
                      <a:r>
                        <a:rPr kumimoji="0" lang="en-US" altLang="ko-KR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 </a:t>
                      </a: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값의</a:t>
                      </a:r>
                      <a:r>
                        <a:rPr kumimoji="0" lang="en-US" altLang="ko-KR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 </a:t>
                      </a: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형태</a:t>
                      </a:r>
                      <a:endParaRPr kumimoji="0" lang="en-US" altLang="ko-KR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Type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마지막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경과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개월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 ~ 88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개인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파산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횟수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 ~ 3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목적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통합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자동차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구매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기타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사업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주택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개보수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자금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소규모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사업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자금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교육비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의료비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 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고액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구매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결혼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자금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휴가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비용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주택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구매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이사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비용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object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기간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단기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장기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object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잔액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29176.5 ~ 1373613.0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미상환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신용액</a:t>
                      </a:r>
                      <a:endParaRPr lang="ko-KR" sz="1700" b="0" i="0" u="none" strike="noStrike" dirty="0">
                        <a:solidFill>
                          <a:srgbClr val="FFFFFF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0.0 ~ 3946300.5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월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부채액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0.0 ~ 153574.5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점수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502 ~ 825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채무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불이행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여부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 ~ 1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10">
            <a:extLst>
              <a:ext uri="{FF2B5EF4-FFF2-40B4-BE49-F238E27FC236}">
                <a16:creationId xmlns:a16="http://schemas.microsoft.com/office/drawing/2014/main" id="{70AB2EDB-F91C-B5EA-9F61-F64BC9333C41}"/>
              </a:ext>
            </a:extLst>
          </p:cNvPr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A6554-E25A-35CD-C024-2E2EE96526A7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18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001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CEDCC-94AF-9D06-3E4C-1781ED6E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E5D749-A16F-E293-AAC5-DEEC60B865DF}"/>
              </a:ext>
            </a:extLst>
          </p:cNvPr>
          <p:cNvSpPr txBox="1"/>
          <p:nvPr/>
        </p:nvSpPr>
        <p:spPr>
          <a:xfrm>
            <a:off x="7620000" y="4543336"/>
            <a:ext cx="3048000" cy="120032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3. </a:t>
            </a:r>
            <a:r>
              <a:rPr lang="en-US" altLang="ko-KR" sz="7200" b="1" dirty="0">
                <a:solidFill>
                  <a:prstClr val="black"/>
                </a:solidFill>
                <a:latin typeface="Pretendard Regular" panose="020B0600000101010101" charset="-127"/>
                <a:ea typeface="Pretendard Regular" panose="020B0600000101010101" charset="-127"/>
              </a:rPr>
              <a:t>EDA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569E62F-AEF6-BE8F-2447-20CFEE648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340000">
            <a:off x="15595600" y="-3060700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89DA055-3CED-BFEC-C53F-94F6D05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3830300" y="-2273300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52D2F38A-8F97-5F09-7DE1-CA2FD096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15970">
            <a:off x="-1109113" y="5586145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75CED39-0047-BF22-DA03-93D4B963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55970">
            <a:off x="-2874413" y="6373545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515529-7BE5-80AB-E304-F2369D31EF18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19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03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66543" y="2006600"/>
            <a:ext cx="164973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69643" y="3276600"/>
            <a:ext cx="17919700" cy="572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56CB65-7DEB-D542-0691-E75C7D9F66B5}"/>
              </a:ext>
            </a:extLst>
          </p:cNvPr>
          <p:cNvSpPr txBox="1"/>
          <p:nvPr/>
        </p:nvSpPr>
        <p:spPr>
          <a:xfrm>
            <a:off x="11143343" y="777753"/>
            <a:ext cx="9144000" cy="873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1.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프로젝트 개요 및 배경</a:t>
            </a:r>
            <a:b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</a:b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2.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데이터 소개</a:t>
            </a:r>
            <a:b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</a:b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3. EDA</a:t>
            </a:r>
            <a:b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</a:b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4.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데이터 </a:t>
            </a: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전처리</a:t>
            </a:r>
            <a:b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</a:b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5.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모델링 과정</a:t>
            </a:r>
            <a:b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</a:b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6.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결론 및 인사이트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E3B25-77D6-A10C-E45E-7A7A206BF885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CE82688D-D76F-6DD5-0BB5-EC06FC88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8" y="2649537"/>
            <a:ext cx="10626724" cy="6863905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41" y="912170"/>
            <a:ext cx="2273300" cy="10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50888" y="773558"/>
            <a:ext cx="60960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EDA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656" y="2836639"/>
            <a:ext cx="10147300" cy="6489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358562" y="4360862"/>
            <a:ext cx="6743700" cy="264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700~800</a:t>
            </a:r>
            <a:r>
              <a:rPr kumimoji="0" lang="ko-KR" altLang="en-US" sz="4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점대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집중을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고려</a:t>
            </a:r>
            <a:endParaRPr kumimoji="0" lang="en-US" altLang="ko-KR" sz="4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범주를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 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나누면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모델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편향 줄이고</a:t>
            </a:r>
            <a:endParaRPr kumimoji="0" lang="en-US" altLang="ko-KR" sz="4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신용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등급 분류나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정책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수립에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활용할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수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있음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2450" y="471146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F4BBE-9B5C-8ABE-B196-1526F2DE919F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6DB5CE9-F0CB-0A5C-9ADE-B81FE34B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10210800" cy="7270750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698750"/>
            <a:ext cx="9567164" cy="70167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1498600"/>
            <a:ext cx="2273300" cy="1016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5800" y="1333500"/>
            <a:ext cx="60960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EDA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9026" y="3702050"/>
            <a:ext cx="8318500" cy="288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채무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불이행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여부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(0,1)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의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분포가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균등하지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않으며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정상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(0)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비율이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불이행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(1)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보다</a:t>
            </a:r>
            <a:endParaRPr kumimoji="0" lang="en-US" altLang="ko-KR" sz="4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 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상대적으로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높음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. 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데이터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불균형을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고려한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분석 필요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D2D1B-0229-7636-70B9-7F1293FE7BE6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247900"/>
            <a:ext cx="8128000" cy="593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126" y="2271712"/>
            <a:ext cx="7543800" cy="5892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25400" y="8496300"/>
            <a:ext cx="183642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대출 목적과 금액이 일부 유형에 집중 → 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고위험군의 특징 파악 및 목적 불명 대출에 대한 세부 필터링 필요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2" y="1143000"/>
            <a:ext cx="2273300" cy="1016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7074" y="1079500"/>
            <a:ext cx="60960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EDA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242" y="76835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B7AAEB4-59D6-BBD0-863E-A4BFC15A0508}"/>
              </a:ext>
            </a:extLst>
          </p:cNvPr>
          <p:cNvSpPr/>
          <p:nvPr/>
        </p:nvSpPr>
        <p:spPr>
          <a:xfrm rot="10800000">
            <a:off x="6146799" y="3009900"/>
            <a:ext cx="685800" cy="13845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C98B5D50-6B1F-DD37-47A5-7F8404D46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598" y="2501900"/>
            <a:ext cx="685801" cy="50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78C1D-EAF8-FB39-1EC9-F34D08CA8BE5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552700"/>
            <a:ext cx="8153400" cy="513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2547937"/>
            <a:ext cx="7493000" cy="5130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29000" y="7874000"/>
            <a:ext cx="11785600" cy="193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미상환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신용액과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월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상환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부채액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모두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낮은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값에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집중되어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있지만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,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일부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고객은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높은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부채를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보유하고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있음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.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따라서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, 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부채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규모에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따른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맞춤형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리스크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관리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전략이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CD4A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필요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346200"/>
            <a:ext cx="2273300" cy="1016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37755" y="1295400"/>
            <a:ext cx="60960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EDA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65436-72DB-BF19-B441-A10A346E80E3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1A4BF-1256-0F24-3FE4-BA82D5196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E0D55-8DBC-F92B-5C44-7BEA82F4EE8C}"/>
              </a:ext>
            </a:extLst>
          </p:cNvPr>
          <p:cNvSpPr txBox="1"/>
          <p:nvPr/>
        </p:nvSpPr>
        <p:spPr>
          <a:xfrm>
            <a:off x="5943600" y="4543336"/>
            <a:ext cx="6400800" cy="120032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4.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데이터 </a:t>
            </a: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전처리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F8E6352-021A-6C6D-BC84-44F86301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340000">
            <a:off x="15595600" y="-3060700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C705494-38FC-91B4-7FA6-E83B6D95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3830300" y="-2273300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E79E257-7637-176F-ED8E-2FFC0285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15970">
            <a:off x="-1109113" y="5586145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6B243FC-9073-97EB-3B8A-687352EC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55970">
            <a:off x="-2874413" y="6373545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9C0AF2-8106-CD28-E9D8-DB8EE70A5738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730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4BDAEAA-9D5C-0C66-77B4-930D22DBD1DF}"/>
              </a:ext>
            </a:extLst>
          </p:cNvPr>
          <p:cNvSpPr/>
          <p:nvPr/>
        </p:nvSpPr>
        <p:spPr>
          <a:xfrm>
            <a:off x="11912600" y="3394075"/>
            <a:ext cx="5029200" cy="3478646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913964" dist="232223" dir="540000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-203200"/>
            <a:ext cx="107569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2032000"/>
            <a:ext cx="9245600" cy="7137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42800" y="3734666"/>
            <a:ext cx="43434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7940"/>
              </a:lnSpc>
            </a:pP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주거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altLang="en-US" sz="4000" spc="-100" dirty="0">
                <a:solidFill>
                  <a:srgbClr val="FFFFFF"/>
                </a:solidFill>
                <a:latin typeface="Noto Sans CJK KR Bold"/>
                <a:ea typeface="Noto Sans CJK KR Bold"/>
              </a:rPr>
              <a:t>형태</a:t>
            </a:r>
            <a:endParaRPr lang="ko-KR" sz="4000" b="0" i="0" u="none" strike="noStrike" spc="-100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54363E5A-B601-219F-5BBE-8C177861F7F2}"/>
              </a:ext>
            </a:extLst>
          </p:cNvPr>
          <p:cNvSpPr txBox="1"/>
          <p:nvPr/>
        </p:nvSpPr>
        <p:spPr>
          <a:xfrm>
            <a:off x="12382500" y="4244975"/>
            <a:ext cx="4089400" cy="236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spcBef>
                <a:spcPts val="300"/>
              </a:spcBef>
            </a:pPr>
            <a:r>
              <a:rPr lang="ko-KR" altLang="en-US" sz="3000" b="0" i="0" u="none" strike="noStrike" spc="-100" dirty="0">
                <a:solidFill>
                  <a:srgbClr val="FFFFFF"/>
                </a:solidFill>
                <a:ea typeface="Noto Sans CJK KR Bold"/>
              </a:rPr>
              <a:t>모델링에 적합한 데이터로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바꾸기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위해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ONE-HOT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인코딩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39415-ED88-8B92-5B50-3A4272186007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B09634-15DA-D66F-A5B7-A2E1A155BB4F}"/>
              </a:ext>
            </a:extLst>
          </p:cNvPr>
          <p:cNvSpPr/>
          <p:nvPr/>
        </p:nvSpPr>
        <p:spPr>
          <a:xfrm>
            <a:off x="11912600" y="2568134"/>
            <a:ext cx="5029200" cy="5940865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913964" dist="232223" dir="540000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-203200"/>
            <a:ext cx="108077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476500"/>
            <a:ext cx="9563100" cy="6032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26900" y="3813187"/>
            <a:ext cx="4775200" cy="41465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이상치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완화와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정규성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확보를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위해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로그변환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(NP.LOG1P())</a:t>
            </a:r>
          </a:p>
          <a:p>
            <a:pPr lvl="0"/>
            <a:endParaRPr lang="en-US" sz="3000" b="0" i="0" u="none" strike="noStrike" spc="-100" dirty="0">
              <a:solidFill>
                <a:srgbClr val="FFFFFF"/>
              </a:solidFill>
              <a:latin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로그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변환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후에도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상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/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하위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1%</a:t>
            </a:r>
          </a:p>
          <a:p>
            <a:pPr lvl="0">
              <a:spcBef>
                <a:spcPts val="500"/>
              </a:spcBef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이상치가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여전히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존재할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있음</a:t>
            </a:r>
          </a:p>
          <a:p>
            <a:pPr lvl="0"/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값들을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1%~99%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구간으로</a:t>
            </a:r>
            <a:endParaRPr lang="en-US" alt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 err="1">
                <a:solidFill>
                  <a:srgbClr val="FFFFFF"/>
                </a:solidFill>
                <a:ea typeface="Noto Sans CJK KR Bold"/>
              </a:rPr>
              <a:t>클리핑하여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모델의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민감도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감소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BA536-F900-D99C-365B-9A7EA40F969C}"/>
              </a:ext>
            </a:extLst>
          </p:cNvPr>
          <p:cNvSpPr txBox="1"/>
          <p:nvPr/>
        </p:nvSpPr>
        <p:spPr>
          <a:xfrm>
            <a:off x="12026900" y="2884656"/>
            <a:ext cx="4775200" cy="7207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/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연간소득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11D79-ECC4-0DAC-2028-585CDD4918E6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8FF2C9E-89FE-C36C-9820-868882FC573F}"/>
              </a:ext>
            </a:extLst>
          </p:cNvPr>
          <p:cNvSpPr/>
          <p:nvPr/>
        </p:nvSpPr>
        <p:spPr>
          <a:xfrm>
            <a:off x="11912600" y="2568134"/>
            <a:ext cx="5029200" cy="5940865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913964" dist="232223" dir="540000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-203200"/>
            <a:ext cx="108077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2235200"/>
            <a:ext cx="9817100" cy="659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42800" y="3568700"/>
            <a:ext cx="4343400" cy="464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en-US" altLang="ko-KR" sz="3000" spc="-240" dirty="0">
                <a:solidFill>
                  <a:srgbClr val="FFFFFF"/>
                </a:solidFill>
                <a:latin typeface="Noto Sans CJK KR Bold"/>
              </a:rPr>
              <a:t>'1</a:t>
            </a:r>
            <a:r>
              <a:rPr lang="ko-KR" altLang="en-US" sz="3000" spc="-240" dirty="0">
                <a:solidFill>
                  <a:srgbClr val="FFFFFF"/>
                </a:solidFill>
                <a:ea typeface="Noto Sans CJK KR Bold"/>
              </a:rPr>
              <a:t>년 미만</a:t>
            </a:r>
            <a:r>
              <a:rPr lang="en-US" altLang="ko-KR" sz="3000" spc="-240" dirty="0">
                <a:solidFill>
                  <a:srgbClr val="FFFFFF"/>
                </a:solidFill>
                <a:latin typeface="Noto Sans CJK KR Bold"/>
              </a:rPr>
              <a:t>', </a:t>
            </a:r>
            <a:r>
              <a:rPr kumimoji="0" lang="en-US" altLang="ko-KR" sz="3000" b="0" i="0" u="none" strike="noStrike" kern="1200" cap="none" spc="-2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맑은 고딕" panose="020B0503020000020004" pitchFamily="50" charset="-127"/>
                <a:cs typeface="+mn-cs"/>
              </a:rPr>
              <a:t>'</a:t>
            </a:r>
            <a:r>
              <a:rPr lang="en-US" altLang="ko-KR" sz="3000" spc="-240" dirty="0">
                <a:solidFill>
                  <a:srgbClr val="FFFFFF"/>
                </a:solidFill>
                <a:latin typeface="Noto Sans CJK KR Bold"/>
              </a:rPr>
              <a:t>3</a:t>
            </a:r>
            <a:r>
              <a:rPr lang="ko-KR" altLang="en-US" sz="3000" spc="-240" dirty="0">
                <a:solidFill>
                  <a:srgbClr val="FFFFFF"/>
                </a:solidFill>
                <a:ea typeface="Noto Sans CJK KR Bold"/>
              </a:rPr>
              <a:t>년</a:t>
            </a:r>
            <a:r>
              <a:rPr lang="en-US" altLang="ko-KR" sz="3000" spc="-240" dirty="0">
                <a:solidFill>
                  <a:srgbClr val="FFFFFF"/>
                </a:solidFill>
                <a:latin typeface="Noto Sans CJK KR Bold"/>
              </a:rPr>
              <a:t>', '10</a:t>
            </a:r>
            <a:r>
              <a:rPr lang="ko-KR" altLang="en-US" sz="3000" spc="-240" dirty="0">
                <a:solidFill>
                  <a:srgbClr val="FFFFFF"/>
                </a:solidFill>
                <a:ea typeface="Noto Sans CJK KR Bold"/>
              </a:rPr>
              <a:t>년 이상</a:t>
            </a:r>
            <a:r>
              <a:rPr lang="en-US" altLang="ko-KR" sz="3000" spc="-240" dirty="0">
                <a:solidFill>
                  <a:srgbClr val="FFFFFF"/>
                </a:solidFill>
                <a:latin typeface="Noto Sans CJK KR Bold"/>
              </a:rPr>
              <a:t>'</a:t>
            </a:r>
            <a:r>
              <a:rPr lang="ko-KR" altLang="en-US" sz="3000" spc="-240" dirty="0">
                <a:solidFill>
                  <a:srgbClr val="FFFFFF"/>
                </a:solidFill>
                <a:ea typeface="Noto Sans CJK KR Bold"/>
              </a:rPr>
              <a:t>등 </a:t>
            </a:r>
            <a:endParaRPr lang="en-US" altLang="ko-KR" sz="3000" spc="-240" dirty="0">
              <a:solidFill>
                <a:srgbClr val="FFFFFF"/>
              </a:solidFill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ko-KR" altLang="en-US" sz="3000" spc="-100" dirty="0">
                <a:solidFill>
                  <a:srgbClr val="FFFFFF"/>
                </a:solidFill>
                <a:ea typeface="Noto Sans CJK KR Bold"/>
              </a:rPr>
              <a:t>데이터의 형태가 문자형 </a:t>
            </a:r>
          </a:p>
          <a:p>
            <a:pPr lvl="0">
              <a:lnSpc>
                <a:spcPct val="97940"/>
              </a:lnSpc>
            </a:pPr>
            <a:endParaRPr lang="en-US" alt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문자열은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수치로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바꿔야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모델이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해석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가능</a:t>
            </a:r>
          </a:p>
          <a:p>
            <a:pPr lvl="0">
              <a:lnSpc>
                <a:spcPct val="97940"/>
              </a:lnSpc>
            </a:pPr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수치형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altLang="ko-KR" sz="3000" spc="-100" dirty="0">
                <a:solidFill>
                  <a:srgbClr val="FFFFFF"/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z="3000" spc="-100" dirty="0">
                <a:solidFill>
                  <a:srgbClr val="FFFFFF"/>
                </a:solidFill>
                <a:latin typeface="Noto Sans CJK KR Bold"/>
                <a:ea typeface="Noto Sans CJK KR Bold"/>
              </a:rPr>
              <a:t>및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모델링</a:t>
            </a:r>
            <a:r>
              <a:rPr lang="ko-KR" altLang="en-US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</a:t>
            </a:r>
            <a:endParaRPr lang="en-US" altLang="ko-KR" sz="3000" spc="-100" dirty="0">
              <a:solidFill>
                <a:srgbClr val="FFFFFF"/>
              </a:solidFill>
              <a:latin typeface="Noto Sans CJK KR Bold"/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가능하게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변환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D9D2E5F9-D671-8C9C-9D42-006C3AC4FB2A}"/>
              </a:ext>
            </a:extLst>
          </p:cNvPr>
          <p:cNvSpPr txBox="1"/>
          <p:nvPr/>
        </p:nvSpPr>
        <p:spPr>
          <a:xfrm>
            <a:off x="12242800" y="2975264"/>
            <a:ext cx="434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7940"/>
              </a:lnSpc>
            </a:pP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근속연수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7F86759A-0031-376A-5B5D-D62908B20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'1년 미만'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'3년'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'10년 이상'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등 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문자형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410F6-7830-B267-AAA3-E6C3EBED77ED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-203200"/>
            <a:ext cx="98171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222500"/>
            <a:ext cx="9550400" cy="6934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600" y="2654300"/>
            <a:ext cx="5029200" cy="6248400"/>
          </a:xfrm>
          <a:prstGeom prst="rect">
            <a:avLst/>
          </a:prstGeom>
          <a:effectLst>
            <a:outerShdw blurRad="913964" dist="232223" dir="54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2242800" y="3977691"/>
            <a:ext cx="4343400" cy="44386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체납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세금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압류가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한번이라도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있었는가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? </a:t>
            </a:r>
          </a:p>
          <a:p>
            <a:pPr lvl="0">
              <a:lnSpc>
                <a:spcPct val="97940"/>
              </a:lnSpc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→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이것만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중요하다고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판단</a:t>
            </a:r>
          </a:p>
          <a:p>
            <a:pPr lvl="0">
              <a:lnSpc>
                <a:spcPct val="97940"/>
              </a:lnSpc>
            </a:pPr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횟수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자체보다는</a:t>
            </a:r>
            <a:endParaRPr lang="en-US" altLang="ko-KR" sz="3000" spc="-100" dirty="0">
              <a:solidFill>
                <a:srgbClr val="FFFFFF"/>
              </a:solidFill>
              <a:latin typeface="Noto Sans CJK KR Bold"/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경험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유무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(YES/NO)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에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집중</a:t>
            </a:r>
          </a:p>
          <a:p>
            <a:pPr lvl="0">
              <a:lnSpc>
                <a:spcPct val="97940"/>
              </a:lnSpc>
            </a:pPr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이진변수로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변환</a:t>
            </a:r>
            <a:r>
              <a:rPr lang="en-US" alt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 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(0, 1)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CBAA4D07-5917-65F6-EACA-E8A5D65281C1}"/>
              </a:ext>
            </a:extLst>
          </p:cNvPr>
          <p:cNvSpPr txBox="1"/>
          <p:nvPr/>
        </p:nvSpPr>
        <p:spPr>
          <a:xfrm>
            <a:off x="12242800" y="3114109"/>
            <a:ext cx="4343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7940"/>
              </a:lnSpc>
            </a:pP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체납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세금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압류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횟수</a:t>
            </a:r>
          </a:p>
          <a:p>
            <a:pPr lvl="0" algn="ctr">
              <a:lnSpc>
                <a:spcPct val="97940"/>
              </a:lnSpc>
            </a:pPr>
            <a:endParaRPr lang="en-US" sz="4000" b="0" i="0" u="none" strike="noStrike" spc="-100" dirty="0">
              <a:solidFill>
                <a:srgbClr val="FFFFFF"/>
              </a:solidFill>
              <a:latin typeface="Noto Sans CJK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07D90-A708-E08C-3A6C-98AC8A5971CE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1182151-0091-F532-1269-C57274A7D46F}"/>
              </a:ext>
            </a:extLst>
          </p:cNvPr>
          <p:cNvSpPr/>
          <p:nvPr/>
        </p:nvSpPr>
        <p:spPr>
          <a:xfrm>
            <a:off x="11912600" y="3142096"/>
            <a:ext cx="5029200" cy="3982604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913964" dist="232223" dir="540000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-203200"/>
            <a:ext cx="93599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146300"/>
            <a:ext cx="10198100" cy="684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2000" y="4647346"/>
            <a:ext cx="4622800" cy="21306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분포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왜곡이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크지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않다고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판단</a:t>
            </a:r>
          </a:p>
          <a:p>
            <a:pPr lvl="0">
              <a:lnSpc>
                <a:spcPct val="9794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별도의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 err="1">
                <a:solidFill>
                  <a:srgbClr val="FFFFFF"/>
                </a:solidFill>
                <a:ea typeface="Noto Sans CJK KR Bold"/>
              </a:rPr>
              <a:t>전처리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X</a:t>
            </a:r>
          </a:p>
          <a:p>
            <a:pPr lvl="0">
              <a:lnSpc>
                <a:spcPct val="97940"/>
              </a:lnSpc>
            </a:pPr>
            <a:endParaRPr lang="en-US" alt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추후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파생변수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생성에도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사용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F05A530-54A1-5A7A-9D28-795F576A6308}"/>
              </a:ext>
            </a:extLst>
          </p:cNvPr>
          <p:cNvSpPr txBox="1"/>
          <p:nvPr/>
        </p:nvSpPr>
        <p:spPr>
          <a:xfrm>
            <a:off x="12103100" y="3638850"/>
            <a:ext cx="4622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7940"/>
              </a:lnSpc>
            </a:pP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개설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신용계좌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수</a:t>
            </a:r>
          </a:p>
          <a:p>
            <a:pPr lvl="0" algn="ctr">
              <a:lnSpc>
                <a:spcPct val="97940"/>
              </a:lnSpc>
            </a:pPr>
            <a:endParaRPr lang="ko-KR" sz="4000" b="0" i="0" u="none" strike="noStrike" spc="-100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E7401-DAB7-6A04-7A36-5749B6FFC064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29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409700"/>
            <a:ext cx="16954500" cy="8674100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60451" y="1663698"/>
          <a:ext cx="16459198" cy="8166103"/>
        </p:xfrm>
        <a:graphic>
          <a:graphicData uri="http://schemas.openxmlformats.org/drawingml/2006/table">
            <a:tbl>
              <a:tblPr/>
              <a:tblGrid>
                <a:gridCol w="2351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4237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D94925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SUN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MON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TUE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WED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THU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FRI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SAT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37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37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37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37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7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주제선정</a:t>
                      </a:r>
                      <a:r>
                        <a:rPr lang="en-US" altLang="ko-KR" sz="27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altLang="en-US" sz="27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및 </a:t>
                      </a:r>
                      <a:r>
                        <a:rPr lang="en-US" altLang="ko-KR" sz="27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EDA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B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237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237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27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데이터 </a:t>
                      </a:r>
                      <a:r>
                        <a:rPr lang="ko-KR" altLang="en-US" sz="2700" b="0" i="0" u="none" strike="noStrike" dirty="0" err="1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전처리</a:t>
                      </a:r>
                      <a:r>
                        <a:rPr lang="ko-KR" altLang="en-US" sz="27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및 모델링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237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21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22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237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27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최종 </a:t>
                      </a:r>
                      <a:r>
                        <a:rPr lang="ko-KR" sz="27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모델링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0D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0D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0D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0D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0D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4237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23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25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26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27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28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3D3D3D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29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4237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700" b="0" i="0" u="none" strike="noStrike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발표준비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5E0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5E0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5E0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5E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D94925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발표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533400" y="126181"/>
            <a:ext cx="4189361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일정안내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D0AF8-78D6-CC83-A6E2-444C3B3481D5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3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-203200"/>
            <a:ext cx="99441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917700"/>
            <a:ext cx="11087100" cy="7239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600" y="2654300"/>
            <a:ext cx="5029200" cy="5842000"/>
          </a:xfrm>
          <a:prstGeom prst="rect">
            <a:avLst/>
          </a:prstGeom>
          <a:effectLst>
            <a:outerShdw blurRad="913964" dist="232223" dir="54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2103100" y="4104133"/>
            <a:ext cx="4757882" cy="41465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이상치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처리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(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상위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,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하위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1%)</a:t>
            </a:r>
          </a:p>
          <a:p>
            <a:pPr lvl="0"/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이상치를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제거하지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않고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 </a:t>
            </a:r>
          </a:p>
          <a:p>
            <a:pPr lvl="0"/>
            <a:r>
              <a:rPr lang="ko-KR" altLang="en-US" sz="3000" b="0" i="0" u="none" strike="noStrike" spc="-380" dirty="0" err="1">
                <a:solidFill>
                  <a:srgbClr val="FFFFFF"/>
                </a:solidFill>
                <a:ea typeface="Noto Sans CJK KR Bold"/>
              </a:rPr>
              <a:t>경계값으로</a:t>
            </a:r>
            <a:r>
              <a:rPr lang="ko-KR" altLang="en-US" sz="3000" b="0" i="0" u="none" strike="noStrike" spc="-380" dirty="0">
                <a:solidFill>
                  <a:srgbClr val="FFFFFF"/>
                </a:solidFill>
                <a:ea typeface="Noto Sans CJK KR Bold"/>
              </a:rPr>
              <a:t> 대체하여 </a:t>
            </a:r>
            <a:r>
              <a:rPr lang="ko-KR" sz="3000" b="0" i="0" u="none" strike="noStrike" spc="-380" dirty="0" err="1">
                <a:solidFill>
                  <a:srgbClr val="FFFFFF"/>
                </a:solidFill>
                <a:ea typeface="Noto Sans CJK KR Bold"/>
              </a:rPr>
              <a:t>극단값을</a:t>
            </a:r>
            <a:r>
              <a:rPr lang="en-US" sz="3000" b="0" i="0" u="none" strike="noStrike" spc="-38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380" dirty="0">
                <a:solidFill>
                  <a:srgbClr val="FFFFFF"/>
                </a:solidFill>
                <a:ea typeface="Noto Sans CJK KR Bold"/>
              </a:rPr>
              <a:t>억제</a:t>
            </a:r>
          </a:p>
          <a:p>
            <a:pPr lvl="0"/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/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신용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거래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연수가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지나치게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낮거나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높은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값이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있는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경우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,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모델이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왜곡될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있어</a:t>
            </a:r>
            <a:endParaRPr lang="en-US" altLang="ko-KR" sz="3000" spc="-100" dirty="0">
              <a:solidFill>
                <a:srgbClr val="FFFFFF"/>
              </a:solidFill>
              <a:latin typeface="Noto Sans CJK KR Bold"/>
              <a:ea typeface="Noto Sans CJK KR Bold"/>
            </a:endParaRPr>
          </a:p>
          <a:p>
            <a:pPr lvl="0"/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예방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차원에서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처리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ED69824-CAF7-EF02-08C1-F8FB84B66CF5}"/>
              </a:ext>
            </a:extLst>
          </p:cNvPr>
          <p:cNvSpPr txBox="1"/>
          <p:nvPr/>
        </p:nvSpPr>
        <p:spPr>
          <a:xfrm>
            <a:off x="12103100" y="3045027"/>
            <a:ext cx="4622800" cy="85763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/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신용거래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연수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860A-F2B8-5DF8-04B2-0FC2A9836B50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30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-203200"/>
            <a:ext cx="89662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159000"/>
            <a:ext cx="10896600" cy="6832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600" y="2463800"/>
            <a:ext cx="5029200" cy="6629400"/>
          </a:xfrm>
          <a:prstGeom prst="rect">
            <a:avLst/>
          </a:prstGeom>
          <a:effectLst>
            <a:outerShdw blurRad="913964" dist="232223" dir="54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2242800" y="3580246"/>
            <a:ext cx="4343400" cy="53605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spcBef>
                <a:spcPts val="300"/>
              </a:spcBef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0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인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빈도수가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높지만</a:t>
            </a:r>
          </a:p>
          <a:p>
            <a:pPr lvl="0">
              <a:spcBef>
                <a:spcPts val="3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컬럼의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중요도가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높다고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판단</a:t>
            </a:r>
          </a:p>
          <a:p>
            <a:pPr lvl="0">
              <a:spcBef>
                <a:spcPts val="300"/>
              </a:spcBef>
            </a:pPr>
            <a:endParaRPr lang="en-US" alt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/>
            <a:r>
              <a:rPr lang="ko-KR" altLang="en-US" sz="3000" b="0" i="0" u="none" strike="noStrike" spc="-100" dirty="0">
                <a:solidFill>
                  <a:srgbClr val="FFFFFF"/>
                </a:solidFill>
                <a:ea typeface="Noto Sans CJK KR Bold"/>
              </a:rPr>
              <a:t>정수 카운트 값 자체보다는 </a:t>
            </a:r>
            <a:endParaRPr lang="en-US" alt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300"/>
              </a:spcBef>
            </a:pPr>
            <a:r>
              <a:rPr lang="ko-KR" altLang="en-US" sz="3000" b="0" i="0" u="none" strike="noStrike" spc="-100" dirty="0">
                <a:solidFill>
                  <a:srgbClr val="FFFFFF"/>
                </a:solidFill>
                <a:ea typeface="Noto Sans CJK KR Bold"/>
              </a:rPr>
              <a:t>신용 문제 경험 유무가</a:t>
            </a:r>
            <a:endParaRPr lang="en-US" alt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300"/>
              </a:spcBef>
            </a:pPr>
            <a:r>
              <a:rPr lang="ko-KR" altLang="en-US" sz="3000" b="0" i="0" u="none" strike="noStrike" spc="-100" dirty="0">
                <a:solidFill>
                  <a:srgbClr val="FFFFFF"/>
                </a:solidFill>
                <a:ea typeface="Noto Sans CJK KR Bold"/>
              </a:rPr>
              <a:t>더 강한 신호</a:t>
            </a:r>
            <a:endParaRPr lang="en-US" alt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300"/>
              </a:spcBef>
            </a:pPr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/>
            <a:r>
              <a:rPr lang="en-US" sz="3000" spc="-100" dirty="0">
                <a:solidFill>
                  <a:srgbClr val="FFFFFF"/>
                </a:solidFill>
                <a:latin typeface="Noto Sans CJK KR Bold"/>
              </a:rPr>
              <a:t>‘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신용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문제가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있었는가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?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없었는가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?’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에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집중</a:t>
            </a:r>
          </a:p>
          <a:p>
            <a:pPr lvl="0">
              <a:spcBef>
                <a:spcPts val="300"/>
              </a:spcBef>
            </a:pPr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/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이진변수로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변환</a:t>
            </a:r>
            <a:r>
              <a:rPr lang="en-US" alt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 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(0, 1)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F9216-3A63-75F9-21DE-BA03A3895AD3}"/>
              </a:ext>
            </a:extLst>
          </p:cNvPr>
          <p:cNvSpPr txBox="1"/>
          <p:nvPr/>
        </p:nvSpPr>
        <p:spPr>
          <a:xfrm>
            <a:off x="12242800" y="2679123"/>
            <a:ext cx="43434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신용문제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발생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횟수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05885-6310-DCB8-4500-D03383260D61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31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-203200"/>
            <a:ext cx="132969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54300"/>
            <a:ext cx="10210800" cy="6261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600" y="2654300"/>
            <a:ext cx="5029200" cy="5842000"/>
          </a:xfrm>
          <a:prstGeom prst="rect">
            <a:avLst/>
          </a:prstGeom>
          <a:effectLst>
            <a:outerShdw blurRad="913964" dist="232223" dir="54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2173528" y="4090278"/>
            <a:ext cx="4521200" cy="41465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spcBef>
                <a:spcPts val="300"/>
              </a:spcBef>
            </a:pPr>
            <a:r>
              <a:rPr lang="ko-KR" sz="3000" b="0" i="0" u="none" strike="noStrike" spc="-380" dirty="0">
                <a:solidFill>
                  <a:srgbClr val="FFFFFF"/>
                </a:solidFill>
                <a:ea typeface="Noto Sans CJK KR Bold"/>
              </a:rPr>
              <a:t>최근</a:t>
            </a:r>
            <a:r>
              <a:rPr lang="en-US" sz="3000" b="0" i="0" u="none" strike="noStrike" spc="-38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380" dirty="0">
                <a:solidFill>
                  <a:srgbClr val="FFFFFF"/>
                </a:solidFill>
                <a:ea typeface="Noto Sans CJK KR Bold"/>
              </a:rPr>
              <a:t>연체가</a:t>
            </a:r>
            <a:r>
              <a:rPr lang="en-US" sz="3000" b="0" i="0" u="none" strike="noStrike" spc="-38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380" dirty="0">
                <a:solidFill>
                  <a:srgbClr val="FFFFFF"/>
                </a:solidFill>
                <a:ea typeface="Noto Sans CJK KR Bold"/>
              </a:rPr>
              <a:t>전혀</a:t>
            </a:r>
            <a:r>
              <a:rPr lang="en-US" sz="3000" b="0" i="0" u="none" strike="noStrike" spc="-38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380" dirty="0">
                <a:solidFill>
                  <a:srgbClr val="FFFFFF"/>
                </a:solidFill>
                <a:ea typeface="Noto Sans CJK KR Bold"/>
              </a:rPr>
              <a:t>없었는지</a:t>
            </a:r>
            <a:r>
              <a:rPr lang="en-US" altLang="ko-KR" sz="3000" spc="-380" dirty="0">
                <a:solidFill>
                  <a:srgbClr val="FFFFFF"/>
                </a:solidFill>
                <a:latin typeface="Noto Sans CJK KR Bold"/>
                <a:ea typeface="Noto Sans CJK KR Bold"/>
              </a:rPr>
              <a:t> </a:t>
            </a:r>
            <a:r>
              <a:rPr lang="ko-KR" sz="3000" b="0" i="0" u="none" strike="noStrike" spc="-380" dirty="0">
                <a:solidFill>
                  <a:srgbClr val="FFFFFF"/>
                </a:solidFill>
                <a:ea typeface="Noto Sans CJK KR Bold"/>
              </a:rPr>
              <a:t>여부를</a:t>
            </a:r>
            <a:r>
              <a:rPr lang="en-US" sz="3000" b="0" i="0" u="none" strike="noStrike" spc="-380" dirty="0">
                <a:solidFill>
                  <a:srgbClr val="FFFFFF"/>
                </a:solidFill>
                <a:latin typeface="Noto Sans CJK KR Bold"/>
              </a:rPr>
              <a:t> </a:t>
            </a:r>
          </a:p>
          <a:p>
            <a:pPr lvl="0">
              <a:spcBef>
                <a:spcPts val="3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모델에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직접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알려주기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위함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(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신호</a:t>
            </a:r>
            <a:r>
              <a:rPr kumimoji="0" lang="en-US" altLang="ko-KR" sz="3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(0, 1)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생성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)</a:t>
            </a:r>
          </a:p>
          <a:p>
            <a:pPr lvl="0">
              <a:spcBef>
                <a:spcPts val="300"/>
              </a:spcBef>
            </a:pPr>
            <a:endParaRPr lang="en-US" sz="3000" b="0" i="0" u="none" strike="noStrike" spc="-100" dirty="0">
              <a:solidFill>
                <a:srgbClr val="FFFFFF"/>
              </a:solidFill>
              <a:latin typeface="Noto Sans CJK KR Bold"/>
            </a:endParaRPr>
          </a:p>
          <a:p>
            <a:pPr lvl="0">
              <a:spcBef>
                <a:spcPts val="300"/>
              </a:spcBef>
            </a:pPr>
            <a:r>
              <a:rPr lang="ko-KR" sz="3000" b="0" i="0" u="none" strike="noStrike" spc="-210" dirty="0">
                <a:solidFill>
                  <a:srgbClr val="FFFFFF"/>
                </a:solidFill>
                <a:ea typeface="Noto Sans CJK KR Bold"/>
              </a:rPr>
              <a:t>경과</a:t>
            </a:r>
            <a:r>
              <a:rPr lang="en-US" sz="3000" b="0" i="0" u="none" strike="noStrike" spc="-21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10" dirty="0">
                <a:solidFill>
                  <a:srgbClr val="FFFFFF"/>
                </a:solidFill>
                <a:ea typeface="Noto Sans CJK KR Bold"/>
              </a:rPr>
              <a:t>개월</a:t>
            </a:r>
            <a:r>
              <a:rPr lang="en-US" sz="3000" b="0" i="0" u="none" strike="noStrike" spc="-21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10" dirty="0">
                <a:solidFill>
                  <a:srgbClr val="FFFFFF"/>
                </a:solidFill>
                <a:ea typeface="Noto Sans CJK KR Bold"/>
              </a:rPr>
              <a:t>수의</a:t>
            </a:r>
            <a:r>
              <a:rPr lang="en-US" sz="3000" b="0" i="0" u="none" strike="noStrike" spc="-21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10" dirty="0">
                <a:solidFill>
                  <a:srgbClr val="FFFFFF"/>
                </a:solidFill>
                <a:ea typeface="Noto Sans CJK KR Bold"/>
              </a:rPr>
              <a:t>스케일이</a:t>
            </a:r>
            <a:r>
              <a:rPr lang="en-US" sz="3000" b="0" i="0" u="none" strike="noStrike" spc="-21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10" dirty="0">
                <a:solidFill>
                  <a:srgbClr val="FFFFFF"/>
                </a:solidFill>
                <a:ea typeface="Noto Sans CJK KR Bold"/>
              </a:rPr>
              <a:t>크거나</a:t>
            </a:r>
            <a:endParaRPr lang="en-US" altLang="ko-KR" sz="3000" spc="-210" dirty="0">
              <a:solidFill>
                <a:srgbClr val="FFFFFF"/>
              </a:solidFill>
              <a:latin typeface="Noto Sans CJK KR Bold"/>
              <a:ea typeface="Noto Sans CJK KR Bold"/>
            </a:endParaRPr>
          </a:p>
          <a:p>
            <a:pPr lvl="0">
              <a:spcBef>
                <a:spcPts val="300"/>
              </a:spcBef>
            </a:pP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불균형한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분포일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수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있어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,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모델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안정화를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위해</a:t>
            </a:r>
            <a:endParaRPr lang="en-US" altLang="ko-KR" sz="3000" dirty="0">
              <a:solidFill>
                <a:srgbClr val="FFFFFF"/>
              </a:solidFill>
              <a:latin typeface="Noto Sans CJK KR Bold"/>
              <a:ea typeface="Noto Sans CJK KR Bold"/>
            </a:endParaRPr>
          </a:p>
          <a:p>
            <a:pPr lvl="0">
              <a:spcBef>
                <a:spcPts val="300"/>
              </a:spcBef>
            </a:pP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로그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스케일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적용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B2396-09ED-8EE7-128F-0366DEA3FEDA}"/>
              </a:ext>
            </a:extLst>
          </p:cNvPr>
          <p:cNvSpPr txBox="1"/>
          <p:nvPr/>
        </p:nvSpPr>
        <p:spPr>
          <a:xfrm>
            <a:off x="12065000" y="2891257"/>
            <a:ext cx="4699000" cy="10327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4000" b="0" i="0" u="none" strike="noStrike" spc="-500" dirty="0">
                <a:solidFill>
                  <a:srgbClr val="FFFFFF"/>
                </a:solidFill>
                <a:ea typeface="Noto Sans CJK KR Bold"/>
              </a:rPr>
              <a:t>마지막</a:t>
            </a:r>
            <a:r>
              <a:rPr lang="en-US" sz="4000" b="0" i="0" u="none" strike="noStrike" spc="-5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500" dirty="0">
                <a:solidFill>
                  <a:srgbClr val="FFFFFF"/>
                </a:solidFill>
                <a:ea typeface="Noto Sans CJK KR Bold"/>
              </a:rPr>
              <a:t>연체</a:t>
            </a:r>
            <a:r>
              <a:rPr lang="en-US" sz="4000" b="0" i="0" u="none" strike="noStrike" spc="-5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500" dirty="0">
                <a:solidFill>
                  <a:srgbClr val="FFFFFF"/>
                </a:solidFill>
                <a:ea typeface="Noto Sans CJK KR Bold"/>
              </a:rPr>
              <a:t>이후</a:t>
            </a:r>
            <a:r>
              <a:rPr lang="en-US" sz="4000" b="0" i="0" u="none" strike="noStrike" spc="-5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500" dirty="0">
                <a:solidFill>
                  <a:srgbClr val="FFFFFF"/>
                </a:solidFill>
                <a:ea typeface="Noto Sans CJK KR Bold"/>
              </a:rPr>
              <a:t>경과</a:t>
            </a:r>
            <a:r>
              <a:rPr lang="en-US" sz="4000" b="0" i="0" u="none" strike="noStrike" spc="-5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500" dirty="0">
                <a:solidFill>
                  <a:srgbClr val="FFFFFF"/>
                </a:solidFill>
                <a:ea typeface="Noto Sans CJK KR Bold"/>
              </a:rPr>
              <a:t>개월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8E668-7BA3-1C5E-4174-60A404CCB728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32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181B8A-4BBE-B891-4836-19BCD2966B5F}"/>
              </a:ext>
            </a:extLst>
          </p:cNvPr>
          <p:cNvSpPr/>
          <p:nvPr/>
        </p:nvSpPr>
        <p:spPr>
          <a:xfrm>
            <a:off x="11912600" y="3394075"/>
            <a:ext cx="5029200" cy="3478646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913964" dist="232223" dir="540000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-203200"/>
            <a:ext cx="161544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159000"/>
            <a:ext cx="10375900" cy="7035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42800" y="4219863"/>
            <a:ext cx="43434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개인파산이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없었는지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여부를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</a:p>
          <a:p>
            <a:pPr marL="0" marR="0" lvl="0" indent="0" algn="l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모델에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직접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알려주기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위함</a:t>
            </a:r>
            <a:endParaRPr lang="en-US" alt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marL="0" marR="0" lvl="0" indent="0" algn="l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(</a:t>
            </a:r>
            <a:r>
              <a:rPr kumimoji="0" lang="ko-KR" altLang="en-US" sz="3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이진</a:t>
            </a:r>
            <a:r>
              <a:rPr kumimoji="0" lang="en-US" altLang="ko-KR" sz="3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신호</a:t>
            </a:r>
            <a:r>
              <a:rPr kumimoji="0" lang="en-US" altLang="ko-KR" sz="3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맑은 고딕" panose="020B0503020000020004" pitchFamily="50" charset="-127"/>
                <a:cs typeface="+mn-cs"/>
              </a:rPr>
              <a:t>(0, 1)</a:t>
            </a:r>
            <a:r>
              <a:rPr kumimoji="0" lang="en-US" altLang="ko-KR" sz="3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생성</a:t>
            </a:r>
            <a:r>
              <a:rPr kumimoji="0" lang="en-US" altLang="ko-KR" sz="3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91DEE-3481-6695-3EAE-435E177DDFB5}"/>
              </a:ext>
            </a:extLst>
          </p:cNvPr>
          <p:cNvSpPr txBox="1"/>
          <p:nvPr/>
        </p:nvSpPr>
        <p:spPr>
          <a:xfrm>
            <a:off x="12242800" y="3787810"/>
            <a:ext cx="4343400" cy="7579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4000" spc="-100" dirty="0">
                <a:solidFill>
                  <a:srgbClr val="FFFFFF"/>
                </a:solidFill>
                <a:ea typeface="Noto Sans CJK KR Bold"/>
              </a:rPr>
              <a:t>개인 파산횟수</a:t>
            </a:r>
            <a:endParaRPr lang="ko-KR" sz="4000" b="0" i="0" u="none" strike="noStrike" spc="-100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72D4B-619C-3C45-F17A-49DF25396E57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33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7600" y="-203200"/>
            <a:ext cx="170561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032000"/>
            <a:ext cx="10985500" cy="6921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3165463"/>
            <a:ext cx="5029200" cy="5226074"/>
          </a:xfrm>
          <a:prstGeom prst="rect">
            <a:avLst/>
          </a:prstGeom>
          <a:effectLst>
            <a:outerShdw blurRad="913964" dist="232223" dir="54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2242800" y="4167054"/>
            <a:ext cx="4521200" cy="41165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spcBef>
                <a:spcPts val="3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데이터에서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관측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빈도가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낮은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일부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범주들을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하나의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</a:p>
          <a:p>
            <a:pPr lvl="0">
              <a:spcBef>
                <a:spcPts val="300"/>
              </a:spcBef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'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기타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'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범주로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통합</a:t>
            </a:r>
          </a:p>
          <a:p>
            <a:pPr lvl="0">
              <a:spcBef>
                <a:spcPts val="300"/>
              </a:spcBef>
            </a:pPr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300"/>
              </a:spcBef>
            </a:pP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대출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목적을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ONE-HOT ENCODING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방식으로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변환</a:t>
            </a:r>
            <a:endParaRPr lang="en-US" altLang="ko-KR" sz="3000" b="0" i="0" u="none" strike="noStrike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300"/>
              </a:spcBef>
            </a:pP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(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범주형</a:t>
            </a:r>
            <a:r>
              <a:rPr lang="en-US" altLang="ko-KR" sz="3000" dirty="0">
                <a:solidFill>
                  <a:srgbClr val="FFFFFF"/>
                </a:solidFill>
                <a:latin typeface="Noto Sans CJK KR Bold"/>
                <a:ea typeface="Noto Sans CJK KR Bold"/>
              </a:rPr>
              <a:t> 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→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수치형으로</a:t>
            </a:r>
            <a:r>
              <a:rPr lang="en-US" altLang="ko-KR" sz="3000" dirty="0">
                <a:solidFill>
                  <a:srgbClr val="FFFFFF"/>
                </a:solidFill>
                <a:latin typeface="Noto Sans CJK KR Bold"/>
                <a:ea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변환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72070D-9ED1-7DC0-DDB4-003235875DD6}"/>
              </a:ext>
            </a:extLst>
          </p:cNvPr>
          <p:cNvSpPr txBox="1"/>
          <p:nvPr/>
        </p:nvSpPr>
        <p:spPr>
          <a:xfrm>
            <a:off x="12242800" y="3420340"/>
            <a:ext cx="4343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spcBef>
                <a:spcPts val="300"/>
              </a:spcBef>
            </a:pP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대출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2975C-60DB-D6A7-4C1C-A6C45C14896F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34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-203200"/>
            <a:ext cx="160147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171700"/>
            <a:ext cx="10680700" cy="697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1529C6A-857B-6130-FD38-B8FEDE3D3525}"/>
              </a:ext>
            </a:extLst>
          </p:cNvPr>
          <p:cNvSpPr/>
          <p:nvPr/>
        </p:nvSpPr>
        <p:spPr>
          <a:xfrm>
            <a:off x="11912600" y="2568134"/>
            <a:ext cx="5029200" cy="5940865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913964" dist="232223" dir="540000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7F7FDB1A-0ACA-4E12-32C6-0C617A6314F2}"/>
              </a:ext>
            </a:extLst>
          </p:cNvPr>
          <p:cNvSpPr txBox="1"/>
          <p:nvPr/>
        </p:nvSpPr>
        <p:spPr>
          <a:xfrm>
            <a:off x="12026900" y="3813187"/>
            <a:ext cx="4775200" cy="41465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이상치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완화와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정규성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확보를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위해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로그변환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(NP.LOG1P())</a:t>
            </a:r>
          </a:p>
          <a:p>
            <a:pPr lvl="0"/>
            <a:endParaRPr lang="en-US" sz="3000" b="0" i="0" u="none" strike="noStrike" spc="-100" dirty="0">
              <a:solidFill>
                <a:srgbClr val="FFFFFF"/>
              </a:solidFill>
              <a:latin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로그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변환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후에도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상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/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하위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1%</a:t>
            </a:r>
          </a:p>
          <a:p>
            <a:pPr lvl="0">
              <a:spcBef>
                <a:spcPts val="500"/>
              </a:spcBef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이상치가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여전히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존재할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있음</a:t>
            </a:r>
          </a:p>
          <a:p>
            <a:pPr lvl="0"/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값들을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1%~99%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구간으로</a:t>
            </a:r>
            <a:endParaRPr lang="en-US" alt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 err="1">
                <a:solidFill>
                  <a:srgbClr val="FFFFFF"/>
                </a:solidFill>
                <a:ea typeface="Noto Sans CJK KR Bold"/>
              </a:rPr>
              <a:t>클리핑하여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모델의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민감도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감소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CABA67A9-DD1A-DC0D-6953-1B6EE456FA9B}"/>
              </a:ext>
            </a:extLst>
          </p:cNvPr>
          <p:cNvSpPr txBox="1"/>
          <p:nvPr/>
        </p:nvSpPr>
        <p:spPr>
          <a:xfrm>
            <a:off x="12242800" y="2901950"/>
            <a:ext cx="4343400" cy="641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7940"/>
              </a:lnSpc>
            </a:pP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현재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대출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잔액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2D87-B648-3A52-D9F5-AECC3468CAD6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35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-203200"/>
            <a:ext cx="151765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260600"/>
            <a:ext cx="10947400" cy="6807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425130-0D61-F9D9-A467-FB7C37EB6682}"/>
              </a:ext>
            </a:extLst>
          </p:cNvPr>
          <p:cNvSpPr/>
          <p:nvPr/>
        </p:nvSpPr>
        <p:spPr>
          <a:xfrm>
            <a:off x="11912600" y="2568134"/>
            <a:ext cx="5029200" cy="5940865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913964" dist="232223" dir="540000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1964EE48-7507-FD63-7D77-7BDDF49949E7}"/>
              </a:ext>
            </a:extLst>
          </p:cNvPr>
          <p:cNvSpPr txBox="1"/>
          <p:nvPr/>
        </p:nvSpPr>
        <p:spPr>
          <a:xfrm>
            <a:off x="12026900" y="3813187"/>
            <a:ext cx="4775200" cy="41465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이상치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완화와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정규성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확보를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위해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로그변환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(NP.LOG1P())</a:t>
            </a:r>
          </a:p>
          <a:p>
            <a:pPr lvl="0"/>
            <a:endParaRPr lang="en-US" sz="3000" b="0" i="0" u="none" strike="noStrike" spc="-100" dirty="0">
              <a:solidFill>
                <a:srgbClr val="FFFFFF"/>
              </a:solidFill>
              <a:latin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로그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변환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후에도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상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/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하위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1%</a:t>
            </a:r>
          </a:p>
          <a:p>
            <a:pPr lvl="0">
              <a:spcBef>
                <a:spcPts val="500"/>
              </a:spcBef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이상치가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여전히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존재할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있음</a:t>
            </a:r>
          </a:p>
          <a:p>
            <a:pPr lvl="0"/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값들을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1%~99%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구간으로</a:t>
            </a:r>
            <a:endParaRPr lang="en-US" alt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 err="1">
                <a:solidFill>
                  <a:srgbClr val="FFFFFF"/>
                </a:solidFill>
                <a:ea typeface="Noto Sans CJK KR Bold"/>
              </a:rPr>
              <a:t>클리핑하여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모델의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민감도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감소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3AB7D69-DE86-B2A1-AB38-EFCEAC0388A1}"/>
              </a:ext>
            </a:extLst>
          </p:cNvPr>
          <p:cNvSpPr txBox="1"/>
          <p:nvPr/>
        </p:nvSpPr>
        <p:spPr>
          <a:xfrm>
            <a:off x="12242800" y="2901950"/>
            <a:ext cx="4343400" cy="641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7940"/>
              </a:lnSpc>
            </a:pPr>
            <a:r>
              <a:rPr lang="ko-KR" sz="4000" b="0" i="0" u="none" strike="noStrike" spc="-100" dirty="0">
                <a:solidFill>
                  <a:srgbClr val="FFFFFF"/>
                </a:solidFill>
                <a:ea typeface="Noto Sans CJK KR Bold"/>
              </a:rPr>
              <a:t>현재</a:t>
            </a:r>
            <a:r>
              <a:rPr lang="en-US" sz="4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altLang="en-US" sz="4000" spc="-100" dirty="0">
                <a:solidFill>
                  <a:srgbClr val="FFFFFF"/>
                </a:solidFill>
                <a:latin typeface="Noto Sans CJK KR Bold"/>
                <a:ea typeface="Noto Sans CJK KR Bold"/>
              </a:rPr>
              <a:t>미상환 </a:t>
            </a:r>
            <a:r>
              <a:rPr lang="ko-KR" altLang="en-US" sz="4000" spc="-100" dirty="0" err="1">
                <a:solidFill>
                  <a:srgbClr val="FFFFFF"/>
                </a:solidFill>
                <a:latin typeface="Noto Sans CJK KR Bold"/>
                <a:ea typeface="Noto Sans CJK KR Bold"/>
              </a:rPr>
              <a:t>신용액</a:t>
            </a:r>
            <a:endParaRPr lang="ko-KR" sz="4000" b="0" i="0" u="none" strike="noStrike" spc="-100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553D5-C9FF-F658-D4D2-F1FF71AF2FDD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36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-203200"/>
            <a:ext cx="16027400" cy="266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222500"/>
            <a:ext cx="10604500" cy="6692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68BB78F-649B-7028-A9E5-57A49CF44EC6}"/>
              </a:ext>
            </a:extLst>
          </p:cNvPr>
          <p:cNvSpPr/>
          <p:nvPr/>
        </p:nvSpPr>
        <p:spPr>
          <a:xfrm>
            <a:off x="11912600" y="2568134"/>
            <a:ext cx="5029200" cy="5940865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913964" dist="232223" dir="540000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1842080F-19D6-05DB-72CD-281775779BA5}"/>
              </a:ext>
            </a:extLst>
          </p:cNvPr>
          <p:cNvSpPr txBox="1"/>
          <p:nvPr/>
        </p:nvSpPr>
        <p:spPr>
          <a:xfrm>
            <a:off x="12026900" y="3813187"/>
            <a:ext cx="4775200" cy="41465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이상치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완화와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정규성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확보를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290" dirty="0">
                <a:solidFill>
                  <a:srgbClr val="FFFFFF"/>
                </a:solidFill>
                <a:ea typeface="Noto Sans CJK KR Bold"/>
              </a:rPr>
              <a:t>위해</a:t>
            </a:r>
            <a:r>
              <a:rPr lang="en-US" sz="3000" b="0" i="0" u="none" strike="noStrike" spc="-290" dirty="0">
                <a:solidFill>
                  <a:srgbClr val="FFFFFF"/>
                </a:solidFill>
                <a:latin typeface="Noto Sans CJK KR Bold"/>
              </a:rPr>
              <a:t> </a:t>
            </a: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로그변환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(NP.LOG1P())</a:t>
            </a:r>
          </a:p>
          <a:p>
            <a:pPr lvl="0"/>
            <a:endParaRPr lang="en-US" sz="3000" b="0" i="0" u="none" strike="noStrike" spc="-100" dirty="0">
              <a:solidFill>
                <a:srgbClr val="FFFFFF"/>
              </a:solidFill>
              <a:latin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로그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변환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후에도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상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/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하위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1%</a:t>
            </a:r>
          </a:p>
          <a:p>
            <a:pPr lvl="0">
              <a:spcBef>
                <a:spcPts val="500"/>
              </a:spcBef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이상치가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여전히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존재할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있음</a:t>
            </a:r>
          </a:p>
          <a:p>
            <a:pPr lvl="0"/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값들을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1%~99%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구간으로</a:t>
            </a:r>
            <a:endParaRPr lang="en-US" alt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spcBef>
                <a:spcPts val="500"/>
              </a:spcBef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 err="1">
                <a:solidFill>
                  <a:srgbClr val="FFFFFF"/>
                </a:solidFill>
                <a:ea typeface="Noto Sans CJK KR Bold"/>
              </a:rPr>
              <a:t>클리핑하여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모델의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민감도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감소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20B29825-643A-8CD6-0854-8CC4C5AE85C3}"/>
              </a:ext>
            </a:extLst>
          </p:cNvPr>
          <p:cNvSpPr txBox="1"/>
          <p:nvPr/>
        </p:nvSpPr>
        <p:spPr>
          <a:xfrm>
            <a:off x="12242800" y="2901950"/>
            <a:ext cx="4343400" cy="641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7940"/>
              </a:lnSpc>
            </a:pPr>
            <a:r>
              <a:rPr lang="ko-KR" altLang="en-US" sz="4000" b="0" i="0" u="none" strike="noStrike" spc="-100" dirty="0">
                <a:solidFill>
                  <a:srgbClr val="FFFFFF"/>
                </a:solidFill>
                <a:ea typeface="Noto Sans CJK KR Bold"/>
              </a:rPr>
              <a:t>월 상환 </a:t>
            </a:r>
            <a:r>
              <a:rPr lang="ko-KR" altLang="en-US" sz="4000" b="0" i="0" u="none" strike="noStrike" spc="-100" dirty="0" err="1">
                <a:solidFill>
                  <a:srgbClr val="FFFFFF"/>
                </a:solidFill>
                <a:ea typeface="Noto Sans CJK KR Bold"/>
              </a:rPr>
              <a:t>부채액</a:t>
            </a:r>
            <a:endParaRPr lang="ko-KR" sz="4000" b="0" i="0" u="none" strike="noStrike" spc="-100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833BB-7BC4-1AFA-0017-B7E5D891BBD3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37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00" y="-431800"/>
            <a:ext cx="17170400" cy="2895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70100" y="3403600"/>
            <a:ext cx="167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oto Sans CJK KR Bold"/>
              </a:rPr>
              <a:t>Title 05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171700"/>
            <a:ext cx="11023600" cy="685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600" y="2654300"/>
            <a:ext cx="5029200" cy="6248400"/>
          </a:xfrm>
          <a:prstGeom prst="rect">
            <a:avLst/>
          </a:prstGeom>
          <a:effectLst>
            <a:outerShdw blurRad="913964" dist="232223" dir="54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2242800" y="3528291"/>
            <a:ext cx="4343400" cy="53651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모델이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신용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점수</a:t>
            </a:r>
            <a:endParaRPr lang="en-US" altLang="ko-KR" sz="3000" spc="-100" dirty="0">
              <a:solidFill>
                <a:srgbClr val="FFFFFF"/>
              </a:solidFill>
              <a:latin typeface="Noto Sans CJK KR Bold"/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ko-KR" sz="3000" b="0" i="0" u="none" strike="noStrike" spc="-100" dirty="0" err="1">
                <a:solidFill>
                  <a:srgbClr val="FFFFFF"/>
                </a:solidFill>
                <a:ea typeface="Noto Sans CJK KR Bold"/>
              </a:rPr>
              <a:t>해석력을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높이기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위해</a:t>
            </a:r>
          </a:p>
          <a:p>
            <a:pPr lvl="0">
              <a:lnSpc>
                <a:spcPct val="97940"/>
              </a:lnSpc>
            </a:pPr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600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미만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→ </a:t>
            </a:r>
            <a:r>
              <a:rPr lang="ko-KR" sz="3000" b="0" i="0" u="none" strike="noStrike" spc="-100" dirty="0" err="1">
                <a:solidFill>
                  <a:srgbClr val="FFFFFF"/>
                </a:solidFill>
                <a:ea typeface="Noto Sans CJK KR Bold"/>
              </a:rPr>
              <a:t>저신용</a:t>
            </a:r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600~ 700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미만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→ </a:t>
            </a:r>
            <a:r>
              <a:rPr lang="ko-KR" sz="3000" b="0" i="0" u="none" strike="noStrike" spc="-100" dirty="0" err="1">
                <a:solidFill>
                  <a:srgbClr val="FFFFFF"/>
                </a:solidFill>
                <a:ea typeface="Noto Sans CJK KR Bold"/>
              </a:rPr>
              <a:t>중신용</a:t>
            </a:r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700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이상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→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고신용</a:t>
            </a:r>
          </a:p>
          <a:p>
            <a:pPr lvl="0">
              <a:lnSpc>
                <a:spcPct val="97940"/>
              </a:lnSpc>
            </a:pPr>
            <a:endParaRPr lang="ko-KR" sz="3000" b="0" i="0" u="none" strike="noStrike" spc="-100" dirty="0">
              <a:solidFill>
                <a:srgbClr val="FFFFFF"/>
              </a:solidFill>
              <a:ea typeface="Noto Sans CJK KR Bold"/>
            </a:endParaRPr>
          </a:p>
          <a:p>
            <a:pPr lvl="0">
              <a:lnSpc>
                <a:spcPct val="97940"/>
              </a:lnSpc>
            </a:pPr>
            <a:r>
              <a:rPr lang="ko-KR" sz="3000" b="0" i="0" u="none" strike="noStrike" spc="-100" dirty="0" err="1">
                <a:solidFill>
                  <a:srgbClr val="FFFFFF"/>
                </a:solidFill>
                <a:ea typeface="Noto Sans CJK KR Bold"/>
              </a:rPr>
              <a:t>머신러닝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학습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가능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형태로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변환하기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위해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ONE-HOT ENCODING</a:t>
            </a:r>
          </a:p>
          <a:p>
            <a:pPr lvl="0">
              <a:lnSpc>
                <a:spcPct val="97940"/>
              </a:lnSpc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(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범주형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→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수치형으로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Noto Sans CJK KR Bold"/>
              </a:rPr>
              <a:t>변환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Noto Sans CJK KR Bold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762F1-1002-F2E8-884E-9A44CFCB7AB4}"/>
              </a:ext>
            </a:extLst>
          </p:cNvPr>
          <p:cNvSpPr txBox="1"/>
          <p:nvPr/>
        </p:nvSpPr>
        <p:spPr>
          <a:xfrm>
            <a:off x="12242800" y="2662658"/>
            <a:ext cx="4343400" cy="11563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4000" b="0" i="0" u="none" strike="noStrike" spc="-100" dirty="0">
                <a:solidFill>
                  <a:srgbClr val="FFFFFF"/>
                </a:solidFill>
                <a:ea typeface="Noto Sans CJK KR Bold"/>
              </a:rPr>
              <a:t>신용 점수</a:t>
            </a:r>
            <a:endParaRPr lang="en-US" sz="4000" b="0" i="0" u="none" strike="noStrike" spc="-100" dirty="0">
              <a:solidFill>
                <a:srgbClr val="FFFFFF"/>
              </a:solidFill>
              <a:latin typeface="Noto Sans CJK KR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29ACE-3108-015E-03B3-2493E5410D5C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38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-203200"/>
            <a:ext cx="10375900" cy="266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70100" y="3403600"/>
            <a:ext cx="167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oto Sans CJK KR Bold"/>
              </a:rPr>
              <a:t>Title 05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486901"/>
              </p:ext>
            </p:extLst>
          </p:nvPr>
        </p:nvGraphicFramePr>
        <p:xfrm>
          <a:off x="723900" y="1752600"/>
          <a:ext cx="7785100" cy="7620000"/>
        </p:xfrm>
        <a:graphic>
          <a:graphicData uri="http://schemas.openxmlformats.org/drawingml/2006/table">
            <a:tbl>
              <a:tblPr/>
              <a:tblGrid>
                <a:gridCol w="16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 dirty="0" err="1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변수명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의미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및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값의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형태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Type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UID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고객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고유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코드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(TEST_0000 ~ 2061)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object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주거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형태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자가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월세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담보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(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거주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중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)'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 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담보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(</a:t>
                      </a:r>
                      <a:r>
                        <a:rPr lang="ko-KR" sz="17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비거주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중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)'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object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246895.5 ~ 15224016.0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직장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근속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연수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'10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이상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'4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'6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'2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'8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'3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'5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'9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'7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'1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미만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'1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object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세금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압류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횟수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0.0 ~ 7.0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개설된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 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신용계좌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 ~ 37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거래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연수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4.8 ~ 50.6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최대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신용한도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0.0 ~ 570078432.0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문제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발생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횟수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 ~ 7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588569"/>
              </p:ext>
            </p:extLst>
          </p:nvPr>
        </p:nvGraphicFramePr>
        <p:xfrm>
          <a:off x="9791700" y="1752600"/>
          <a:ext cx="7785100" cy="6858000"/>
        </p:xfrm>
        <a:graphic>
          <a:graphicData uri="http://schemas.openxmlformats.org/drawingml/2006/table">
            <a:tbl>
              <a:tblPr/>
              <a:tblGrid>
                <a:gridCol w="16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 dirty="0" err="1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변수명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의미</a:t>
                      </a:r>
                      <a:r>
                        <a:rPr kumimoji="0" lang="en-US" altLang="ko-KR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 </a:t>
                      </a: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및</a:t>
                      </a:r>
                      <a:r>
                        <a:rPr kumimoji="0" lang="en-US" altLang="ko-KR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 </a:t>
                      </a: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값의</a:t>
                      </a:r>
                      <a:r>
                        <a:rPr kumimoji="0" lang="en-US" altLang="ko-KR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 </a:t>
                      </a: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형태</a:t>
                      </a:r>
                      <a:endParaRPr kumimoji="0" lang="en-US" altLang="ko-KR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Type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마지막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경과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개월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 ~ 118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개인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파산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횟수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 ~ 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목적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통합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자동차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구매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기타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사업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주택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개보수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여행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자금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소규모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사업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자금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교육비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의료비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 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고액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구매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결혼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자금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휴가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비용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주택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구매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이사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비용</a:t>
                      </a:r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object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기간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단기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 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장기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object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잔액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32571.0 ~ 1183545.0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미상환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7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신용액</a:t>
                      </a:r>
                      <a:endParaRPr lang="ko-KR" sz="1700" b="0" i="0" u="none" strike="noStrike" dirty="0">
                        <a:solidFill>
                          <a:srgbClr val="FFFFFF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0.0 ~ 6550867.5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월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부채액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0.0 ~ 140460.0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점수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524 ~ 820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TEST.CSV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2507A3-7385-83B7-FA1F-0B49121306EC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39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5BB289-0D6D-9AB2-770F-3E8493C23B3C}"/>
              </a:ext>
            </a:extLst>
          </p:cNvPr>
          <p:cNvSpPr/>
          <p:nvPr/>
        </p:nvSpPr>
        <p:spPr>
          <a:xfrm>
            <a:off x="9520084" y="3629883"/>
            <a:ext cx="8379132" cy="5588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D6CE52E-B766-4B50-568D-BFBDDBF4B4DC}"/>
              </a:ext>
            </a:extLst>
          </p:cNvPr>
          <p:cNvSpPr/>
          <p:nvPr/>
        </p:nvSpPr>
        <p:spPr>
          <a:xfrm>
            <a:off x="594852" y="3714751"/>
            <a:ext cx="8379132" cy="5588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58800" y="965200"/>
            <a:ext cx="8763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7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프로젝트</a:t>
            </a:r>
            <a:r>
              <a:rPr kumimoji="0" lang="en-US" sz="77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7700" b="1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환경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02100"/>
            <a:ext cx="2171700" cy="217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4152900"/>
            <a:ext cx="2159000" cy="250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7404100"/>
            <a:ext cx="36449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100" y="6959600"/>
            <a:ext cx="37719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4394200"/>
            <a:ext cx="2794000" cy="151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6700" y="4953000"/>
            <a:ext cx="3086100" cy="267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35432" y="5067300"/>
            <a:ext cx="2336800" cy="2336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03150" y="2819400"/>
            <a:ext cx="24130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협업도구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0CA3BB3B-F1EB-C934-A2D2-FE6D35EEA840}"/>
              </a:ext>
            </a:extLst>
          </p:cNvPr>
          <p:cNvSpPr/>
          <p:nvPr/>
        </p:nvSpPr>
        <p:spPr>
          <a:xfrm>
            <a:off x="3335184" y="2771160"/>
            <a:ext cx="2794000" cy="1111775"/>
          </a:xfrm>
          <a:prstGeom prst="flowChartTermina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25684" y="2882637"/>
            <a:ext cx="2413000" cy="914400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개발환경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49123A0F-ADD0-DC0D-451D-C9153095B1D6}"/>
              </a:ext>
            </a:extLst>
          </p:cNvPr>
          <p:cNvSpPr/>
          <p:nvPr/>
        </p:nvSpPr>
        <p:spPr>
          <a:xfrm>
            <a:off x="12490739" y="2771160"/>
            <a:ext cx="2794000" cy="1111775"/>
          </a:xfrm>
          <a:prstGeom prst="flowChartTermina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CCC5A72E-A314-1642-A261-ECF26D71DAD1}"/>
              </a:ext>
            </a:extLst>
          </p:cNvPr>
          <p:cNvSpPr txBox="1"/>
          <p:nvPr/>
        </p:nvSpPr>
        <p:spPr>
          <a:xfrm>
            <a:off x="12681239" y="2862692"/>
            <a:ext cx="2413000" cy="914400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개발도구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E5C2EAD4-2341-4D1A-3668-B840A93684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340000">
            <a:off x="15595600" y="-3060700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F689C3A7-731D-0B40-953A-BF4B31A20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6200000">
            <a:off x="13830300" y="-2273300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64AD7-A592-A5F6-B941-F7C498933488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-203200"/>
            <a:ext cx="9829800" cy="266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70100" y="3403600"/>
            <a:ext cx="167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oto Sans CJK KR Bold"/>
              </a:rPr>
              <a:t>Title 05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724837"/>
              </p:ext>
            </p:extLst>
          </p:nvPr>
        </p:nvGraphicFramePr>
        <p:xfrm>
          <a:off x="1879600" y="2108200"/>
          <a:ext cx="14871700" cy="7467600"/>
        </p:xfrm>
        <a:graphic>
          <a:graphicData uri="http://schemas.openxmlformats.org/drawingml/2006/table">
            <a:tbl>
              <a:tblPr/>
              <a:tblGrid>
                <a:gridCol w="280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 dirty="0" err="1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변수명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의미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및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목적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계산식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Type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없음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연체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여부가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없음을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표시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X["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없음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"] = (X["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마지막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경과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개월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"] == 0).</a:t>
                      </a:r>
                      <a:r>
                        <a:rPr lang="en-US" sz="17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astype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(int)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체납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체납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세금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압류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유무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X['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= (X['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세금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압류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횟수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&gt; 0).astype(int)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문제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문제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발생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유무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X['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문제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= (X['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문제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발생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횟수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&gt; 0).astype(int)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개인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파산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개인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파산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유무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X['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개인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파산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= (X['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개인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파산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횟수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&gt; 0).astype(int)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문제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통합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위험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지표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X['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문제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통합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= 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체납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+ 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문제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+ 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개인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파산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비율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월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부담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X['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비율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= 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부채액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/ 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잔액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상환액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비율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능력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잔액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상환액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비율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= 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부채액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/ 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잔액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총부채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소득비율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전체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수준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X['</a:t>
                      </a:r>
                      <a:r>
                        <a:rPr lang="ko-KR" sz="17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총부채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소득비율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= (X'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잔액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+ 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미상환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신용액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']) / 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거래연수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거래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부담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X['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거래연수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=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 (X'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잔액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+ 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미상환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신용액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']) / (X'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거래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+ 1)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마지막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연체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시간의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처리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마지막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로그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= np.log1p(X'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마지막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연체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이후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경과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개월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'])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근속연수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소득과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근속연수의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결합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변수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X'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근속연수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= X'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연간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 * X'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직장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근속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연수</a:t>
                      </a: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']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float64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23D91-AB86-7088-348B-7F0EBF870AB1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-203200"/>
            <a:ext cx="10337800" cy="266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70100" y="3403600"/>
            <a:ext cx="167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oto Sans CJK KR Bold"/>
              </a:rPr>
              <a:t>Title 05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782"/>
              </p:ext>
            </p:extLst>
          </p:nvPr>
        </p:nvGraphicFramePr>
        <p:xfrm>
          <a:off x="3378200" y="2324100"/>
          <a:ext cx="12230100" cy="538480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3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 dirty="0" err="1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변수명</a:t>
                      </a:r>
                      <a:endParaRPr lang="en-US" sz="3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 dirty="0" err="1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결측치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30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</a:t>
                      </a:r>
                      <a:endParaRPr lang="en-US" sz="3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연간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  <a:endParaRPr lang="en-US" sz="20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직장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근속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연수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</a:t>
                      </a:r>
                      <a:endParaRPr lang="en-US" sz="20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  <a:endParaRPr lang="en-US" sz="20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개설된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신용계좌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</a:t>
                      </a:r>
                      <a:endParaRPr lang="en-US" sz="20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⋮</a:t>
                      </a:r>
                      <a:endParaRPr lang="en-US" sz="20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⋮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⋮</a:t>
                      </a:r>
                      <a:endParaRPr lang="en-US" sz="20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33</a:t>
                      </a:r>
                      <a:endParaRPr lang="en-US" sz="20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기간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장기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34</a:t>
                      </a:r>
                      <a:endParaRPr lang="en-US" sz="20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점수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범주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20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저신용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35</a:t>
                      </a:r>
                      <a:endParaRPr lang="en-US" sz="20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점수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범주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20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중신용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8343900"/>
            <a:ext cx="13576300" cy="1549400"/>
          </a:xfrm>
          <a:prstGeom prst="rect">
            <a:avLst/>
          </a:prstGeom>
          <a:effectLst>
            <a:outerShdw blurRad="87346" dist="71790" dir="54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3213100" y="8623300"/>
            <a:ext cx="129794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대부분의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 err="1">
                <a:solidFill>
                  <a:srgbClr val="FFFFFF"/>
                </a:solidFill>
                <a:ea typeface="Noto Sans CJK KR Bold"/>
              </a:rPr>
              <a:t>머신러닝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모델은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 err="1">
                <a:solidFill>
                  <a:srgbClr val="FFFFFF"/>
                </a:solidFill>
                <a:ea typeface="Noto Sans CJK KR Bold"/>
              </a:rPr>
              <a:t>결측치가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존재하면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학습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자체가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불가능</a:t>
            </a:r>
          </a:p>
          <a:p>
            <a:pPr lvl="0" algn="ctr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확인해본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결과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,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모든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변수에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 err="1">
                <a:solidFill>
                  <a:srgbClr val="FFFFFF"/>
                </a:solidFill>
                <a:ea typeface="Noto Sans CJK KR Bold"/>
              </a:rPr>
              <a:t>결측치가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존재하지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않음을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869D2-EBD9-A873-75FD-D11C175FB126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-520700"/>
            <a:ext cx="10972800" cy="2984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70100" y="3403600"/>
            <a:ext cx="167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oto Sans CJK KR Bold"/>
              </a:rPr>
              <a:t>Title 05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419994"/>
              </p:ext>
            </p:extLst>
          </p:nvPr>
        </p:nvGraphicFramePr>
        <p:xfrm>
          <a:off x="2717800" y="3822700"/>
          <a:ext cx="12458700" cy="2286000"/>
        </p:xfrm>
        <a:graphic>
          <a:graphicData uri="http://schemas.openxmlformats.org/drawingml/2006/table">
            <a:tbl>
              <a:tblPr/>
              <a:tblGrid>
                <a:gridCol w="415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클래스</a:t>
                      </a:r>
                      <a:endParaRPr lang="en-US" sz="3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샘플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30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</a:t>
                      </a:r>
                      <a:endParaRPr lang="en-US" sz="3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비율</a:t>
                      </a:r>
                      <a:endParaRPr lang="en-US" sz="3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 (</a:t>
                      </a:r>
                      <a:r>
                        <a:rPr lang="ko-KR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정상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상환자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6,588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65.9%</a:t>
                      </a:r>
                      <a:endParaRPr lang="en-US" sz="20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 (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채무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불이행자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  <a:endParaRPr lang="en-US" sz="20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3,412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34.1%</a:t>
                      </a:r>
                      <a:endParaRPr lang="en-US" sz="20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6413500"/>
            <a:ext cx="14986000" cy="2679700"/>
          </a:xfrm>
          <a:prstGeom prst="rect">
            <a:avLst/>
          </a:prstGeom>
          <a:effectLst>
            <a:outerShdw blurRad="260022" dist="123864" dir="54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1955800"/>
            <a:ext cx="15252700" cy="1549400"/>
          </a:xfrm>
          <a:prstGeom prst="rect">
            <a:avLst/>
          </a:prstGeom>
          <a:effectLst>
            <a:outerShdw blurRad="87346" dist="71790" dir="5400000">
              <a:srgbClr val="000000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778000" y="2235200"/>
            <a:ext cx="14820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2900" b="0" i="0" u="none" strike="noStrike" dirty="0" err="1">
                <a:solidFill>
                  <a:srgbClr val="FFFFFF"/>
                </a:solidFill>
                <a:latin typeface="Noto Sans CJK KR Bold"/>
              </a:rPr>
              <a:t>target_distribution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= </a:t>
            </a:r>
            <a:r>
              <a:rPr lang="en-US" sz="2900" b="0" i="0" u="none" strike="noStrike" dirty="0" err="1">
                <a:solidFill>
                  <a:srgbClr val="FFFFFF"/>
                </a:solidFill>
                <a:latin typeface="Noto Sans CJK KR Bold"/>
              </a:rPr>
              <a:t>train_df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["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채무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불이행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여부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"].</a:t>
            </a:r>
            <a:r>
              <a:rPr lang="en-US" sz="2900" b="0" i="0" u="none" strike="noStrike" dirty="0" err="1">
                <a:solidFill>
                  <a:srgbClr val="FFFFFF"/>
                </a:solidFill>
                <a:latin typeface="Noto Sans CJK KR Bold"/>
              </a:rPr>
              <a:t>value_counts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(normalize=True)</a:t>
            </a:r>
          </a:p>
          <a:p>
            <a:pPr lvl="0" algn="l">
              <a:lnSpc>
                <a:spcPct val="97940"/>
              </a:lnSpc>
            </a:pPr>
            <a:r>
              <a:rPr lang="en-US" sz="2900" b="0" i="0" u="none" strike="noStrike" dirty="0" err="1">
                <a:solidFill>
                  <a:srgbClr val="FFFFFF"/>
                </a:solidFill>
                <a:latin typeface="Noto Sans CJK KR Bold"/>
              </a:rPr>
              <a:t>target_counts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= </a:t>
            </a:r>
            <a:r>
              <a:rPr lang="en-US" sz="2900" b="0" i="0" u="none" strike="noStrike" dirty="0" err="1">
                <a:solidFill>
                  <a:srgbClr val="FFFFFF"/>
                </a:solidFill>
                <a:latin typeface="Noto Sans CJK KR Bold"/>
              </a:rPr>
              <a:t>train_df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["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채무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불이행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여부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"].</a:t>
            </a:r>
            <a:r>
              <a:rPr lang="en-US" sz="2900" b="0" i="0" u="none" strike="noStrike" dirty="0" err="1">
                <a:solidFill>
                  <a:srgbClr val="FFFFFF"/>
                </a:solidFill>
                <a:latin typeface="Noto Sans CJK KR Bold"/>
              </a:rPr>
              <a:t>value_counts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()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8700" y="6591300"/>
            <a:ext cx="137668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7940"/>
              </a:lnSpc>
              <a:buClr>
                <a:srgbClr val="FFFFFF"/>
              </a:buClr>
              <a:buFont typeface="Arial"/>
              <a:buChar char="●"/>
            </a:pP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3:1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이상처럼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극단적인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불균형은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아니지만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,</a:t>
            </a:r>
          </a:p>
          <a:p>
            <a:pPr lvl="0" algn="l">
              <a:lnSpc>
                <a:spcPct val="97940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    2:1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이상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비율에서도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소수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클래스는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충분히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소외될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수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있음</a:t>
            </a:r>
          </a:p>
          <a:p>
            <a:pPr marL="342900" lvl="0" indent="-342900" algn="l">
              <a:lnSpc>
                <a:spcPct val="97940"/>
              </a:lnSpc>
              <a:buClr>
                <a:srgbClr val="FFFFFF"/>
              </a:buClr>
              <a:buFont typeface="Arial"/>
              <a:buChar char="●"/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특히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목표가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채무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불이행자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(1)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를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놓치지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않는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것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(=</a:t>
            </a:r>
            <a:r>
              <a:rPr lang="ko-KR" sz="2900" b="0" i="0" u="none" strike="noStrike" dirty="0" err="1">
                <a:solidFill>
                  <a:srgbClr val="FFFFFF"/>
                </a:solidFill>
                <a:ea typeface="Noto Sans CJK KR Bold"/>
              </a:rPr>
              <a:t>재현율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향상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)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이라면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,</a:t>
            </a:r>
          </a:p>
          <a:p>
            <a:pPr lvl="0" algn="l">
              <a:lnSpc>
                <a:spcPct val="97940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    SMOTE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를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활용하여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소수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클래스의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학습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데이터를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보강함으로써</a:t>
            </a:r>
          </a:p>
          <a:p>
            <a:pPr lvl="0" algn="l">
              <a:lnSpc>
                <a:spcPct val="97940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   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실제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위험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고객을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놓치지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않는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방향으로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모델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성능을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향상시킬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수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있다고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판단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FED6C-3649-52C9-BE09-772D56A5CA13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-203200"/>
            <a:ext cx="12534900" cy="266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70100" y="3403600"/>
            <a:ext cx="167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oto Sans CJK KR Bold"/>
              </a:rPr>
              <a:t>Title 05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723900" y="1206500"/>
            <a:ext cx="459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TRAIN.CSV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2133600"/>
            <a:ext cx="15252700" cy="2908300"/>
          </a:xfrm>
          <a:prstGeom prst="rect">
            <a:avLst/>
          </a:prstGeom>
          <a:effectLst>
            <a:outerShdw blurRad="306695" dist="134522" dir="54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5435600"/>
            <a:ext cx="15252700" cy="4356100"/>
          </a:xfrm>
          <a:prstGeom prst="rect">
            <a:avLst/>
          </a:prstGeom>
          <a:effectLst>
            <a:outerShdw blurRad="624927" dist="192024" dir="54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778000" y="5797550"/>
            <a:ext cx="14719300" cy="368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spcBef>
                <a:spcPts val="300"/>
              </a:spcBef>
            </a:pPr>
            <a:r>
              <a:rPr lang="ko-KR" sz="3000" b="0" i="0" u="none" strike="noStrike" dirty="0" err="1">
                <a:solidFill>
                  <a:srgbClr val="FFFFFF"/>
                </a:solidFill>
                <a:ea typeface="Noto Sans CJK KR Bold"/>
              </a:rPr>
              <a:t>피쳐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수가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총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35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,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너무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많은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 err="1">
                <a:solidFill>
                  <a:srgbClr val="FFFFFF"/>
                </a:solidFill>
                <a:ea typeface="Noto Sans CJK KR Bold"/>
              </a:rPr>
              <a:t>피쳐는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모델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학습에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방해가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될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수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있음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.</a:t>
            </a:r>
          </a:p>
          <a:p>
            <a:pPr lvl="0" algn="l">
              <a:spcBef>
                <a:spcPts val="200"/>
              </a:spcBef>
            </a:pP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전체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피처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중에서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실제로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의미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있는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변수들만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선택하고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,</a:t>
            </a:r>
          </a:p>
          <a:p>
            <a:pPr lvl="0" algn="l">
              <a:spcBef>
                <a:spcPts val="200"/>
              </a:spcBef>
            </a:pP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나머지는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제거하여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불필요한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노이즈를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없애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모델의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성능을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향상시킬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필요가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있음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.</a:t>
            </a:r>
          </a:p>
          <a:p>
            <a:pPr lvl="0" algn="l">
              <a:spcBef>
                <a:spcPts val="200"/>
              </a:spcBef>
            </a:pP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또한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,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너무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많은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변수를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학습하면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모델이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학습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데이터에만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과하게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맞춰져</a:t>
            </a:r>
            <a:endParaRPr lang="en-US" altLang="ko-KR" sz="3000" dirty="0">
              <a:solidFill>
                <a:srgbClr val="FFFFFF"/>
              </a:solidFill>
              <a:latin typeface="Noto Sans CJK KR Bold"/>
              <a:ea typeface="Noto Sans CJK KR Bold"/>
            </a:endParaRPr>
          </a:p>
          <a:p>
            <a:pPr lvl="0" algn="l">
              <a:spcBef>
                <a:spcPts val="200"/>
              </a:spcBef>
            </a:pP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일반화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성능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저하될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가능성이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있음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.</a:t>
            </a:r>
          </a:p>
          <a:p>
            <a:pPr lvl="0" algn="l">
              <a:spcBef>
                <a:spcPts val="1000"/>
              </a:spcBef>
            </a:pP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L1(Logistic Regression with L1)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방식을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사용</a:t>
            </a:r>
          </a:p>
          <a:p>
            <a:pPr lvl="0" algn="l">
              <a:spcBef>
                <a:spcPts val="300"/>
              </a:spcBef>
            </a:pP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모델이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중요하지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않은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변수의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계수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(weight)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를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자동으로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0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으로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만들어</a:t>
            </a:r>
            <a:endParaRPr lang="en-US" altLang="ko-KR" sz="3000" dirty="0">
              <a:solidFill>
                <a:srgbClr val="FFFFFF"/>
              </a:solidFill>
              <a:latin typeface="Noto Sans CJK KR Bold"/>
              <a:ea typeface="Noto Sans CJK KR Bold"/>
            </a:endParaRPr>
          </a:p>
          <a:p>
            <a:pPr lvl="0" algn="l">
              <a:spcBef>
                <a:spcPts val="300"/>
              </a:spcBef>
            </a:pP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불필요한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피처를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자동으로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걸러낼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수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Noto Sans CJK KR Bold"/>
              </a:rPr>
              <a:t>있음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8000" y="2419350"/>
            <a:ext cx="147193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logistic_selector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= 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LogisticRegression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(penalty='l1', solver='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liblinear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', 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random_state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=65, 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class_weight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='balanced')</a:t>
            </a:r>
          </a:p>
          <a:p>
            <a:pPr lvl="0" algn="l">
              <a:lnSpc>
                <a:spcPct val="9794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selector = 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SelectFromModel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(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logistic_selector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, threshold='median')</a:t>
            </a:r>
          </a:p>
          <a:p>
            <a:pPr lvl="0" algn="l">
              <a:lnSpc>
                <a:spcPct val="97940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X_selected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= 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selector.fit_transform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(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X_resampled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, 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y_resampled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)</a:t>
            </a:r>
          </a:p>
          <a:p>
            <a:pPr lvl="0" algn="l">
              <a:lnSpc>
                <a:spcPct val="97940"/>
              </a:lnSpc>
            </a:pP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test_selected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 = 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selector.transform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(</a:t>
            </a:r>
            <a:r>
              <a:rPr lang="en-US" sz="3000" b="0" i="0" u="none" strike="noStrike" dirty="0" err="1">
                <a:solidFill>
                  <a:srgbClr val="FFFFFF"/>
                </a:solidFill>
                <a:latin typeface="Noto Sans CJK KR Bold"/>
              </a:rPr>
              <a:t>test_imputed</a:t>
            </a:r>
            <a:r>
              <a:rPr lang="en-US" sz="3000" b="0" i="0" u="none" strike="noStrike" dirty="0">
                <a:solidFill>
                  <a:srgbClr val="FFFFFF"/>
                </a:solidFill>
                <a:latin typeface="Noto Sans CJK KR Bold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D0B0EF-4644-4F1C-85A9-68B56C028CBF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9587B3-82E8-7006-9B60-2E05E5B29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B3A7B-2741-D319-AFAD-369705ADA3A7}"/>
              </a:ext>
            </a:extLst>
          </p:cNvPr>
          <p:cNvSpPr txBox="1"/>
          <p:nvPr/>
        </p:nvSpPr>
        <p:spPr>
          <a:xfrm>
            <a:off x="6400800" y="4543336"/>
            <a:ext cx="5486400" cy="120032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5.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모델링 과정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E590ACE-0F6F-6029-CA36-45442538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340000">
            <a:off x="15595600" y="-3060700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D4C74543-2A5E-B663-2439-46A531756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3830300" y="-2273300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224FE37A-F459-A534-F456-6B77840EB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15970">
            <a:off x="-1109113" y="5586145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09D19423-6510-356A-2EBF-52E7F7263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55970">
            <a:off x="-2874413" y="6373545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CAD1D8-97AA-0672-A12A-6FAB3B4CADCE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111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채무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불이행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예측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모델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구축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및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리스크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관리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전략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제안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2641600"/>
            <a:ext cx="103124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4838700"/>
            <a:ext cx="103124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7048500"/>
            <a:ext cx="103124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4195"/>
              </p:ext>
            </p:extLst>
          </p:nvPr>
        </p:nvGraphicFramePr>
        <p:xfrm>
          <a:off x="12115800" y="3810000"/>
          <a:ext cx="5448300" cy="3657600"/>
        </p:xfrm>
        <a:graphic>
          <a:graphicData uri="http://schemas.openxmlformats.org/drawingml/2006/table">
            <a:tbl>
              <a:tblPr/>
              <a:tblGrid>
                <a:gridCol w="181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예상</a:t>
                      </a: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2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성능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실제</a:t>
                      </a: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2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성능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(ROC-AUC)</a:t>
                      </a:r>
                    </a:p>
                  </a:txBody>
                  <a:tcPr marL="19050" marR="19050" marT="19050" marB="19050" anchor="ctr">
                    <a:lnL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트리</a:t>
                      </a:r>
                      <a:r>
                        <a:rPr lang="en-US" sz="22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2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기반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E1D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가장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높을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것으로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기대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59% </a:t>
                      </a:r>
                      <a:r>
                        <a:rPr lang="ko-KR" sz="1800" b="0" i="0" u="none" strike="noStrike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내외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로지스틱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E1D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보통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예상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1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최고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1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성능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(63.079)</a:t>
                      </a: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MLP</a:t>
                      </a:r>
                      <a:endParaRPr lang="en-US" sz="2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E1D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로지스틱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보다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높을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것으로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기대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61%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내외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314700"/>
            <a:ext cx="673100" cy="673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54100" y="34036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-100" dirty="0">
                <a:solidFill>
                  <a:srgbClr val="FFFFFF"/>
                </a:solidFill>
                <a:latin typeface="210 OmniGothic 040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5511800"/>
            <a:ext cx="673100" cy="673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54100" y="56007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-100" dirty="0">
                <a:solidFill>
                  <a:srgbClr val="FFFFFF"/>
                </a:solidFill>
                <a:latin typeface="210 OmniGothic 040"/>
              </a:rPr>
              <a:t>02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7721600"/>
            <a:ext cx="673100" cy="673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54100" y="78105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-100" dirty="0">
                <a:solidFill>
                  <a:srgbClr val="FFFFFF"/>
                </a:solidFill>
                <a:latin typeface="210 OmniGothic 040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49500" y="3009900"/>
            <a:ext cx="5219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트리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en-US" sz="1500" b="0" i="0" u="none" strike="noStrike" dirty="0">
                <a:solidFill>
                  <a:srgbClr val="FFFFFF"/>
                </a:solidFill>
                <a:latin typeface="Noto Sans CJK KR Bold"/>
              </a:rPr>
              <a:t>(</a:t>
            </a:r>
            <a:r>
              <a:rPr lang="en-US" sz="1500" b="0" i="0" u="none" strike="noStrike" dirty="0" err="1">
                <a:solidFill>
                  <a:srgbClr val="FFFFFF"/>
                </a:solidFill>
                <a:latin typeface="Noto Sans CJK KR Bold"/>
              </a:rPr>
              <a:t>XGBoost</a:t>
            </a:r>
            <a:r>
              <a:rPr lang="en-US" sz="1500" b="0" i="0" u="none" strike="noStrike" dirty="0">
                <a:solidFill>
                  <a:srgbClr val="FFFFFF"/>
                </a:solidFill>
                <a:latin typeface="Noto Sans CJK KR Bold"/>
              </a:rPr>
              <a:t>, </a:t>
            </a:r>
            <a:r>
              <a:rPr lang="en-US" sz="1500" b="0" i="0" u="none" strike="noStrike" dirty="0" err="1">
                <a:solidFill>
                  <a:srgbClr val="FFFFFF"/>
                </a:solidFill>
                <a:latin typeface="Noto Sans CJK KR Bold"/>
              </a:rPr>
              <a:t>RandomForest</a:t>
            </a:r>
            <a:r>
              <a:rPr lang="en-US" sz="1500" b="0" i="0" u="none" strike="noStrike" dirty="0">
                <a:solidFill>
                  <a:srgbClr val="FFFFFF"/>
                </a:solidFill>
                <a:latin typeface="Noto Sans CJK KR Bold"/>
              </a:rPr>
              <a:t>, </a:t>
            </a:r>
            <a:r>
              <a:rPr lang="en-US" sz="1500" b="0" i="0" u="none" strike="noStrike" dirty="0" err="1">
                <a:solidFill>
                  <a:srgbClr val="FFFFFF"/>
                </a:solidFill>
                <a:latin typeface="Noto Sans CJK KR Bold"/>
              </a:rPr>
              <a:t>LightGBM</a:t>
            </a:r>
            <a:r>
              <a:rPr lang="en-US" sz="1500" b="0" i="0" u="none" strike="noStrike" dirty="0">
                <a:solidFill>
                  <a:srgbClr val="FFFFFF"/>
                </a:solidFill>
                <a:latin typeface="Noto Sans CJK KR Bold"/>
              </a:rPr>
              <a:t>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73300" y="3683000"/>
            <a:ext cx="9588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✔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금융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데이터와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같이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다양한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패턴이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존재하며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복잡한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비선형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관계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데이터를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학습함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✔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비교적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모델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해석이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쉬움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,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금융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기관에서의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설명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가능한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AI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측면에서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선호됨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11400" y="5194300"/>
            <a:ext cx="5524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로지스틱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회귀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7900" y="5842000"/>
            <a:ext cx="9804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✔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단순하고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선형적인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특성이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강한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데이터에서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강력한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성능을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보이며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,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해석이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용이함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✔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금융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리스크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분석에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자주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활용되며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,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안정적임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49500" y="7404100"/>
            <a:ext cx="5524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MLP (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다층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 err="1">
                <a:solidFill>
                  <a:srgbClr val="FFFFFF"/>
                </a:solidFill>
                <a:ea typeface="Noto Sans CJK KR Bold"/>
              </a:rPr>
              <a:t>퍼셉트론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73300" y="8102600"/>
            <a:ext cx="981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✔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비선형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관계를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학습하며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,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복잡한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패턴을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찾는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유리함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✔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특징을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자동으로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추출하여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모델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확장이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용이함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. 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대규모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데이터셋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처리에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특화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1092200"/>
            <a:ext cx="9550400" cy="2438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66800" y="9398000"/>
            <a:ext cx="161544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7820"/>
              </a:lnSpc>
            </a:pP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"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트리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모델보다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로지스틱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회귀가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훨씬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우수한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성능을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보였으며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, MLP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보다도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뛰어나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최종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모델로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ea typeface="Noto Sans CJK KR Regular"/>
              </a:rPr>
              <a:t>선택함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6A0387-B47F-3348-690F-4096D11A47D7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1701800"/>
            <a:ext cx="61595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트리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모델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실험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</a:p>
          <a:p>
            <a:pPr lvl="0" algn="l">
              <a:lnSpc>
                <a:spcPct val="97940"/>
              </a:lnSpc>
            </a:pP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-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왜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실패했는가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0" y="8559800"/>
            <a:ext cx="8039100" cy="952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28250" y="8642350"/>
            <a:ext cx="70358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고정된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소수의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신용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평가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요소만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사용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</a:p>
          <a:p>
            <a:pPr lvl="0" algn="ctr">
              <a:spcBef>
                <a:spcPts val="300"/>
              </a:spcBef>
            </a:pP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→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추가적인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특성이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반영되지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않아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성능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저하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채무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불이행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예측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모델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구축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및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리스크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관리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전략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제안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3924300"/>
            <a:ext cx="74041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4597400"/>
            <a:ext cx="673100" cy="673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4200" y="46863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-100" dirty="0">
                <a:solidFill>
                  <a:srgbClr val="FFFFFF"/>
                </a:solidFill>
                <a:latin typeface="210 OmniGothic 040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5600" y="4292600"/>
            <a:ext cx="4635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데이터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컬럼이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제한적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600" y="4940300"/>
            <a:ext cx="7023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트리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모델의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변수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복잡한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관계를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포착한다는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점을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활용하기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어려웠음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6121400"/>
            <a:ext cx="74041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3721100"/>
            <a:ext cx="9105900" cy="4381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6794500"/>
            <a:ext cx="673100" cy="673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84200" y="68834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-100" dirty="0">
                <a:solidFill>
                  <a:srgbClr val="FFFFFF"/>
                </a:solidFill>
                <a:latin typeface="210 OmniGothic 040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5600" y="6477000"/>
            <a:ext cx="5524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특정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변수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의존도가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높음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5600" y="7112000"/>
            <a:ext cx="7264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Feature Importance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분석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결과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, </a:t>
            </a:r>
            <a:r>
              <a:rPr lang="en-US" sz="2200" b="0" i="0" u="none" strike="noStrike" spc="-100" dirty="0" err="1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XGBoost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경우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대출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목적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_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부채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통합의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중요도가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0.49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상당히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편향됨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49000" y="2781300"/>
            <a:ext cx="5524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2900" b="0" i="0" u="none" strike="noStrike" dirty="0" err="1">
                <a:solidFill>
                  <a:srgbClr val="FFFFFF"/>
                </a:solidFill>
                <a:latin typeface="Noto Sans CJK KR Bold"/>
              </a:rPr>
              <a:t>XGBoost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상위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20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개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 err="1">
                <a:solidFill>
                  <a:srgbClr val="FFFFFF"/>
                </a:solidFill>
                <a:ea typeface="Noto Sans CJK KR Bold"/>
              </a:rPr>
              <a:t>피쳐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중요도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74710" y="3643630"/>
            <a:ext cx="25781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대출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목적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_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부채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통합</a:t>
            </a:r>
            <a:endParaRPr lang="en-US" sz="1800" b="0" i="0" u="none" strike="noStrike" dirty="0">
              <a:solidFill>
                <a:srgbClr val="000000"/>
              </a:solidFill>
              <a:highlight>
                <a:srgbClr val="FFFFFF"/>
              </a:highlight>
              <a:latin typeface="Noto Sans CJK KR Bold"/>
            </a:endParaRPr>
          </a:p>
          <a:p>
            <a:pPr lvl="0" algn="r">
              <a:lnSpc>
                <a:spcPct val="97940"/>
              </a:lnSpc>
            </a:pPr>
            <a:r>
              <a:rPr lang="ko-KR" sz="1800" b="0" i="0" u="none" strike="noStrike" spc="-150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대출</a:t>
            </a:r>
            <a:r>
              <a:rPr lang="en-US" sz="1800" b="0" i="0" u="none" strike="noStrike" spc="-150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spc="-150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상환</a:t>
            </a:r>
            <a:r>
              <a:rPr lang="en-US" sz="1800" b="0" i="0" u="none" strike="noStrike" spc="-150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spc="-150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기간</a:t>
            </a:r>
            <a:r>
              <a:rPr lang="en-US" sz="1800" b="0" i="0" u="none" strike="noStrike" spc="-150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_</a:t>
            </a:r>
            <a:r>
              <a:rPr lang="ko-KR" sz="1800" b="0" i="0" u="none" strike="noStrike" spc="-150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장기</a:t>
            </a:r>
            <a:r>
              <a:rPr lang="en-US" sz="1800" b="0" i="0" u="none" strike="noStrike" spc="-150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spc="-150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상환</a:t>
            </a:r>
          </a:p>
          <a:p>
            <a:pPr lvl="0" algn="r">
              <a:lnSpc>
                <a:spcPct val="97940"/>
              </a:lnSpc>
            </a:pP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대출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목적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_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기타</a:t>
            </a:r>
            <a:endParaRPr lang="en-US" sz="1800" b="0" i="0" u="none" strike="noStrike" dirty="0">
              <a:solidFill>
                <a:srgbClr val="000000"/>
              </a:solidFill>
              <a:highlight>
                <a:srgbClr val="FFFFFF"/>
              </a:highlight>
              <a:latin typeface="Noto Sans CJK KR Bold"/>
            </a:endParaRPr>
          </a:p>
          <a:p>
            <a:pPr lvl="0" algn="r">
              <a:lnSpc>
                <a:spcPct val="97940"/>
              </a:lnSpc>
            </a:pP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체납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세금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압류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횟수</a:t>
            </a:r>
            <a:endParaRPr lang="en-US" sz="1800" b="0" i="0" u="none" strike="noStrike" dirty="0">
              <a:solidFill>
                <a:srgbClr val="000000"/>
              </a:solidFill>
              <a:highlight>
                <a:srgbClr val="FFFFFF"/>
              </a:highlight>
              <a:latin typeface="Noto Sans CJK KR Bold"/>
            </a:endParaRPr>
          </a:p>
          <a:p>
            <a:pPr lvl="0" algn="r">
              <a:lnSpc>
                <a:spcPct val="97940"/>
              </a:lnSpc>
            </a:pP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현재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직장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근속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연수</a:t>
            </a:r>
            <a:endParaRPr lang="en-US" sz="1800" b="0" i="0" u="none" strike="noStrike" dirty="0">
              <a:solidFill>
                <a:srgbClr val="000000"/>
              </a:solidFill>
              <a:highlight>
                <a:srgbClr val="FFFFFF"/>
              </a:highlight>
              <a:latin typeface="Noto Sans CJK KR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F5536F-1BA4-D04D-784E-4247765D9998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7600" y="4994564"/>
            <a:ext cx="59817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7820"/>
              </a:lnSpc>
            </a:pP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-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트리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모델이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금융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데이터에서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항상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우수한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것은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아님</a:t>
            </a:r>
          </a:p>
          <a:p>
            <a:pPr lvl="0" algn="l">
              <a:lnSpc>
                <a:spcPct val="127820"/>
              </a:lnSpc>
            </a:pPr>
            <a:endParaRPr lang="ko-KR" sz="2200" b="0" i="0" u="none" strike="noStrike" spc="-200" dirty="0">
              <a:solidFill>
                <a:srgbClr val="FFFFFF">
                  <a:alpha val="54902"/>
                </a:srgbClr>
              </a:solidFill>
              <a:ea typeface="Noto Sans CJK KR DemiLight"/>
            </a:endParaRPr>
          </a:p>
          <a:p>
            <a:pPr lvl="0" algn="l">
              <a:lnSpc>
                <a:spcPct val="127820"/>
              </a:lnSpc>
            </a:pP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-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모델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선택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시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데이터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특성을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먼저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분석하는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것이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중요</a:t>
            </a:r>
          </a:p>
          <a:p>
            <a:pPr lvl="0" algn="l">
              <a:lnSpc>
                <a:spcPct val="127820"/>
              </a:lnSpc>
            </a:pPr>
            <a:endParaRPr lang="ko-KR" sz="2200" b="0" i="0" u="none" strike="noStrike" spc="-200" dirty="0">
              <a:solidFill>
                <a:srgbClr val="FFFFFF">
                  <a:alpha val="54902"/>
                </a:srgbClr>
              </a:solidFill>
              <a:ea typeface="Noto Sans CJK KR DemiLight"/>
            </a:endParaRPr>
          </a:p>
          <a:p>
            <a:pPr lvl="0" algn="l">
              <a:lnSpc>
                <a:spcPct val="127820"/>
              </a:lnSpc>
            </a:pP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-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트리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모델이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금융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데이터에서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항상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최적의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선택은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아님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(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특정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패턴이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강하지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않으면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성능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저하</a:t>
            </a:r>
            <a:r>
              <a:rPr lang="en-US" sz="2200" b="0" i="0" u="none" strike="noStrike" spc="-2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426835"/>
              </p:ext>
            </p:extLst>
          </p:nvPr>
        </p:nvGraphicFramePr>
        <p:xfrm>
          <a:off x="7556500" y="1835727"/>
          <a:ext cx="9080500" cy="7181576"/>
        </p:xfrm>
        <a:graphic>
          <a:graphicData uri="http://schemas.openxmlformats.org/drawingml/2006/table">
            <a:tbl>
              <a:tblPr/>
              <a:tblGrid>
                <a:gridCol w="181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110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최적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하이퍼파라미터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교차</a:t>
                      </a: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</a:t>
                      </a: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ROC-AUC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실제</a:t>
                      </a: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성능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변수</a:t>
                      </a: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중요도</a:t>
                      </a: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TOP3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3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XGBoost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E1D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{'</a:t>
                      </a:r>
                      <a:r>
                        <a:rPr lang="en-US" sz="1800" b="0" i="0" u="none" strike="noStrike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learning_rate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': 0.1, '</a:t>
                      </a:r>
                      <a:r>
                        <a:rPr lang="en-US" sz="1800" b="0" i="0" u="none" strike="noStrike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max_depth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': 3, '</a:t>
                      </a:r>
                      <a:r>
                        <a:rPr lang="en-US" sz="1800" b="0" i="0" u="none" strike="noStrike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n_estimators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': 90}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0.7469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0.5902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목적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통합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기간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장기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상환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목적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</a:t>
                      </a:r>
                      <a:r>
                        <a:rPr lang="ko-KR" alt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타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758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 Forest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E1D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{'bootstrap': True, '</a:t>
                      </a:r>
                      <a:r>
                        <a:rPr lang="en-US" sz="1800" b="0" i="0" u="none" strike="noStrike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max_depth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': 8, </a:t>
                      </a:r>
                      <a:r>
                        <a:rPr lang="en-US" sz="1800" b="0" i="0" u="none" strike="noStrike" spc="-150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r>
                        <a:rPr lang="en-US" sz="1800" b="0" i="0" u="none" strike="noStrike" spc="-150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min_samples_leaf</a:t>
                      </a:r>
                      <a:r>
                        <a:rPr lang="en-US" sz="1800" b="0" i="0" u="none" strike="noStrike" spc="-150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': 3,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en-US" sz="1800" b="0" i="0" u="none" strike="noStrike" spc="-200" baseline="0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r>
                        <a:rPr lang="en-US" sz="1800" b="0" i="0" u="none" strike="noStrike" spc="-200" baseline="0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min_samples_split</a:t>
                      </a:r>
                      <a:r>
                        <a:rPr lang="en-US" sz="1800" b="0" i="0" u="none" strike="noStrike" spc="-200" baseline="0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': 2,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'</a:t>
                      </a:r>
                      <a:r>
                        <a:rPr lang="en-US" sz="1800" b="0" i="0" u="none" strike="noStrike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n_estimators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': 180}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0.7395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0.5868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개설된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신용계좌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연간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소득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목적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통합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532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LightGBM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E1D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{'</a:t>
                      </a:r>
                      <a:r>
                        <a:rPr lang="en-US" sz="1800" b="0" i="0" u="none" strike="noStrike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learning_rate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': 0.03, '</a:t>
                      </a:r>
                      <a:r>
                        <a:rPr lang="en-US" sz="1800" b="0" i="0" u="none" strike="noStrike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max_depth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': 6, </a:t>
                      </a:r>
                      <a:r>
                        <a:rPr lang="en-US" sz="1800" b="0" i="0" u="none" strike="noStrike" spc="-150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r>
                        <a:rPr lang="en-US" sz="1800" b="0" i="0" u="none" strike="noStrike" spc="-150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n_estimators</a:t>
                      </a:r>
                      <a:r>
                        <a:rPr lang="en-US" sz="1800" b="0" i="0" u="none" strike="noStrike" spc="-150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': 180, 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</a:t>
                      </a:r>
                      <a:r>
                        <a:rPr lang="en-US" sz="1800" b="0" i="0" u="none" strike="noStrike" dirty="0" err="1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num_leaves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': 12}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0.7470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0.5798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대출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목적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_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부채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통합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현재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직장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근속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연수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체납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세금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압류</a:t>
                      </a:r>
                      <a:r>
                        <a:rPr lang="en-US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1515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횟수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ap="flat" cmpd="sng" algn="ctr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977900" y="2032000"/>
            <a:ext cx="61595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트리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모델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비교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9337966"/>
            <a:ext cx="8039100" cy="83935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686800" y="9344893"/>
            <a:ext cx="70358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LIGHTGBM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이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가장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높은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ROC-AUC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기록하지만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, </a:t>
            </a:r>
          </a:p>
          <a:p>
            <a:pPr lvl="0" algn="ctr">
              <a:spcBef>
                <a:spcPts val="300"/>
              </a:spcBef>
            </a:pP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실제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성능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개선으로는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이어지지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않음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7600" y="4308764"/>
            <a:ext cx="5524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시사점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및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결론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채무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불이행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예측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모델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구축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및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리스크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관리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전략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8B550-DB90-A161-E0F7-17231C6E459B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채무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불이행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예측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모델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구축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및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리스크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관리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전략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제안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3924300"/>
            <a:ext cx="7886700" cy="2221838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511300" y="4111339"/>
            <a:ext cx="6007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모델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구조가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데이터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특성과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적합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1300" y="4692074"/>
            <a:ext cx="70231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데이터셋이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고정된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금융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지표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(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소득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,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대출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이력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등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)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중심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→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선형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모델과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적합</a:t>
            </a:r>
          </a:p>
          <a:p>
            <a:pPr lvl="0" algn="l">
              <a:lnSpc>
                <a:spcPct val="99600"/>
              </a:lnSpc>
              <a:spcBef>
                <a:spcPts val="1000"/>
              </a:spcBef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로지스틱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회귀는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단순한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구조에서도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안정적인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성능을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보임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6387438"/>
            <a:ext cx="7886700" cy="1753261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2641600"/>
            <a:ext cx="7556500" cy="566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80000">
            <a:off x="11328400" y="3225800"/>
            <a:ext cx="863600" cy="1231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80000">
            <a:off x="14795500" y="3835400"/>
            <a:ext cx="863600" cy="1231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11300" y="6731000"/>
            <a:ext cx="5524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 err="1">
                <a:solidFill>
                  <a:srgbClr val="FFFFFF"/>
                </a:solidFill>
                <a:ea typeface="Noto Sans CJK KR Bold"/>
              </a:rPr>
              <a:t>과적합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문제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해결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1300" y="7437580"/>
            <a:ext cx="7264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트리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모델보다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 err="1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과적합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위험이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적고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,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일반화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성능이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우수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10">
            <a:extLst>
              <a:ext uri="{FF2B5EF4-FFF2-40B4-BE49-F238E27FC236}">
                <a16:creationId xmlns:a16="http://schemas.microsoft.com/office/drawing/2014/main" id="{B5F6F3B2-CDBF-7CDB-77A9-92E6DCDA5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0" y="8445500"/>
            <a:ext cx="8039100" cy="83935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779000" y="8473210"/>
            <a:ext cx="70358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학습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데이터에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대한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ROC-AUC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는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향상되지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못함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, </a:t>
            </a:r>
          </a:p>
          <a:p>
            <a:pPr lvl="0" algn="ctr">
              <a:spcBef>
                <a:spcPts val="300"/>
              </a:spcBef>
            </a:pP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실제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테스트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데이터에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대해서는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성능</a:t>
            </a:r>
            <a:r>
              <a:rPr lang="en-US" sz="2400" b="0" i="0" u="none" strike="noStrike" spc="-300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400" b="0" i="0" u="none" strike="noStrike" spc="-300" dirty="0">
                <a:solidFill>
                  <a:srgbClr val="000000"/>
                </a:solidFill>
                <a:ea typeface="Noto Sans CJK KR Bold"/>
              </a:rPr>
              <a:t>개선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9C87D4D-67FE-7C9C-0EB6-736FAC694203}"/>
              </a:ext>
            </a:extLst>
          </p:cNvPr>
          <p:cNvSpPr txBox="1"/>
          <p:nvPr/>
        </p:nvSpPr>
        <p:spPr>
          <a:xfrm>
            <a:off x="977900" y="1701800"/>
            <a:ext cx="78105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로지스틱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회귀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적용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</a:p>
          <a:p>
            <a:pPr lvl="0" algn="l">
              <a:lnSpc>
                <a:spcPct val="97940"/>
              </a:lnSpc>
            </a:pP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- 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왜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성능이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개선되었을까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D83B1-8129-D14E-225B-F7FC15B9C546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977900" y="1701800"/>
            <a:ext cx="78105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로지스틱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회귀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적용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</a:p>
          <a:p>
            <a:pPr lvl="0" algn="l">
              <a:lnSpc>
                <a:spcPct val="97940"/>
              </a:lnSpc>
            </a:pP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- 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변수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중요도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채무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불이행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예측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모델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구축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및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리스크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관리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전략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제안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3924300"/>
            <a:ext cx="7625773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4127500"/>
            <a:ext cx="6007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채무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불이행과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가장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관련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있는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변수는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7000" y="4686300"/>
            <a:ext cx="70231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spcBef>
                <a:spcPts val="300"/>
              </a:spcBef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연간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소득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  -0.482659</a:t>
            </a:r>
          </a:p>
          <a:p>
            <a:pPr lvl="0" algn="l">
              <a:lnSpc>
                <a:spcPct val="99600"/>
              </a:lnSpc>
              <a:spcBef>
                <a:spcPts val="300"/>
              </a:spcBef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개설된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신용계좌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   0.409519</a:t>
            </a:r>
          </a:p>
          <a:p>
            <a:pPr lvl="0" algn="l">
              <a:lnSpc>
                <a:spcPct val="99600"/>
              </a:lnSpc>
              <a:spcBef>
                <a:spcPts val="300"/>
              </a:spcBef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대출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목적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_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부채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통합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   0.403939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6121400"/>
            <a:ext cx="7625773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3784600"/>
            <a:ext cx="8902700" cy="4254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97000" y="6413500"/>
            <a:ext cx="5524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변수별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영향력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및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금융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데이터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해석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7000" y="7099300"/>
            <a:ext cx="7264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spcBef>
                <a:spcPts val="300"/>
              </a:spcBef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소득이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많을수록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채무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불이행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가능성은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낮았음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.</a:t>
            </a:r>
          </a:p>
          <a:p>
            <a:pPr lvl="0" algn="l">
              <a:lnSpc>
                <a:spcPct val="99600"/>
              </a:lnSpc>
              <a:spcBef>
                <a:spcPts val="300"/>
              </a:spcBef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채무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불이행으로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이어지는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과정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속에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대체로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많은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계좌를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개설함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34800" y="3162300"/>
            <a:ext cx="6007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Noto Sans CJK KR Bold"/>
              </a:rPr>
              <a:t>로지스틱</a:t>
            </a:r>
            <a:r>
              <a:rPr lang="en-US" sz="2900" b="0" i="0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Noto Sans CJK KR Bold"/>
              </a:rPr>
              <a:t>변수</a:t>
            </a:r>
            <a:r>
              <a:rPr lang="en-US" sz="2900" b="0" i="0" u="none" strike="noStrike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Noto Sans CJK KR Bold"/>
              </a:rPr>
              <a:t>중요도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47100" y="3854450"/>
            <a:ext cx="26162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연간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소득</a:t>
            </a:r>
            <a:endParaRPr lang="en-US" sz="1800" b="0" i="0" u="none" strike="noStrike" dirty="0">
              <a:solidFill>
                <a:srgbClr val="000000"/>
              </a:solidFill>
              <a:highlight>
                <a:srgbClr val="FFFFFF"/>
              </a:highlight>
              <a:latin typeface="Noto Sans CJK KR Bold"/>
            </a:endParaRPr>
          </a:p>
          <a:p>
            <a:pPr lvl="0" algn="r">
              <a:lnSpc>
                <a:spcPct val="97940"/>
              </a:lnSpc>
            </a:pP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개설된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신용계좌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수</a:t>
            </a:r>
            <a:endParaRPr lang="en-US" sz="1800" b="0" i="0" u="none" strike="noStrike" dirty="0">
              <a:solidFill>
                <a:srgbClr val="000000"/>
              </a:solidFill>
              <a:highlight>
                <a:srgbClr val="FFFFFF"/>
              </a:highlight>
              <a:latin typeface="Noto Sans CJK KR Bold"/>
            </a:endParaRPr>
          </a:p>
          <a:p>
            <a:pPr lvl="0" algn="r">
              <a:lnSpc>
                <a:spcPct val="97940"/>
              </a:lnSpc>
            </a:pP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대출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목적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_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부채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통합</a:t>
            </a:r>
            <a:endParaRPr lang="en-US" sz="1800" b="0" i="0" u="none" strike="noStrike" dirty="0">
              <a:solidFill>
                <a:srgbClr val="000000"/>
              </a:solidFill>
              <a:highlight>
                <a:srgbClr val="FFFFFF"/>
              </a:highlight>
              <a:latin typeface="Noto Sans CJK KR Bold"/>
            </a:endParaRPr>
          </a:p>
          <a:p>
            <a:pPr lvl="0" algn="r">
              <a:lnSpc>
                <a:spcPct val="97940"/>
              </a:lnSpc>
            </a:pP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개인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파산</a:t>
            </a: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횟수</a:t>
            </a:r>
            <a:endParaRPr lang="en-US" sz="1800" b="0" i="0" u="none" strike="noStrike" dirty="0">
              <a:solidFill>
                <a:srgbClr val="000000"/>
              </a:solidFill>
              <a:highlight>
                <a:srgbClr val="FFFFFF"/>
              </a:highlight>
              <a:latin typeface="Noto Sans CJK KR Bold"/>
            </a:endParaRPr>
          </a:p>
          <a:p>
            <a:pPr lvl="0" algn="r">
              <a:lnSpc>
                <a:spcPct val="97940"/>
              </a:lnSpc>
            </a:pPr>
            <a:r>
              <a:rPr lang="ko-KR" sz="1800" b="0" i="0" u="none" strike="noStrike" spc="-300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대출</a:t>
            </a:r>
            <a:r>
              <a:rPr lang="en-US" sz="1800" b="0" i="0" u="none" strike="noStrike" spc="-300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spc="-300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목적</a:t>
            </a:r>
            <a:r>
              <a:rPr lang="en-US" sz="1800" b="0" i="0" u="none" strike="noStrike" spc="-300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_</a:t>
            </a:r>
            <a:r>
              <a:rPr lang="ko-KR" sz="1800" b="0" i="0" u="none" strike="noStrike" spc="-300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소규모</a:t>
            </a:r>
            <a:r>
              <a:rPr lang="en-US" sz="1800" b="0" i="0" u="none" strike="noStrike" spc="-300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spc="-300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사업</a:t>
            </a:r>
            <a:r>
              <a:rPr lang="en-US" sz="1800" b="0" i="0" u="none" strike="noStrike" spc="-300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 </a:t>
            </a:r>
            <a:r>
              <a:rPr lang="ko-KR" sz="1800" b="0" i="0" u="none" strike="noStrike" spc="-300" dirty="0">
                <a:solidFill>
                  <a:srgbClr val="000000"/>
                </a:solidFill>
                <a:highlight>
                  <a:srgbClr val="FFFFFF"/>
                </a:highlight>
                <a:ea typeface="Noto Sans CJK KR Bold"/>
              </a:rPr>
              <a:t>자금</a:t>
            </a:r>
          </a:p>
          <a:p>
            <a:pPr lvl="0" algn="ctr">
              <a:lnSpc>
                <a:spcPct val="97940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Noto Sans CJK KR Bold"/>
              </a:rPr>
              <a:t>⋮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4EEDB-F026-02EE-D618-9B2E255B1CD7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49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340000">
            <a:off x="-1790700" y="6997700"/>
            <a:ext cx="6819900" cy="8470900"/>
          </a:xfrm>
          <a:prstGeom prst="rect">
            <a:avLst/>
          </a:prstGeom>
          <a:effectLst>
            <a:outerShdw blurRad="2488877" dir="2700000">
              <a:srgbClr val="000000">
                <a:alpha val="85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977900" y="1600200"/>
            <a:ext cx="66421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팀</a:t>
            </a:r>
            <a:r>
              <a:rPr kumimoji="0" lang="en-US" sz="7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7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구성소개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10300" y="4394200"/>
            <a:ext cx="1244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현지훈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340000">
            <a:off x="15722600" y="-3200400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3970000" y="-2413000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029" y="4927600"/>
            <a:ext cx="3187700" cy="325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667" y="4876800"/>
            <a:ext cx="3327400" cy="3327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300" y="4940300"/>
            <a:ext cx="2984500" cy="323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4940300"/>
            <a:ext cx="3060700" cy="3238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01800" y="4940300"/>
            <a:ext cx="3251200" cy="299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12900" y="4864100"/>
            <a:ext cx="3416300" cy="311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24357" y="4864100"/>
            <a:ext cx="3263900" cy="3314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833100" y="4394200"/>
            <a:ext cx="1244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김자연</a:t>
            </a:r>
            <a:endParaRPr kumimoji="0" lang="ko-KR" altLang="en-US" sz="2900" b="0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Noto Sans CJK KR Bold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398750" y="4394200"/>
            <a:ext cx="1244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구경서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74800" y="7988300"/>
            <a:ext cx="35052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연구배경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및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도메인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조사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최종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전략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제안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47200" y="8242300"/>
            <a:ext cx="42926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EDA,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모델링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최종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발표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9800" y="8204200"/>
            <a:ext cx="3289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기획안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작성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EDA,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모델링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0" y="1231900"/>
            <a:ext cx="3340100" cy="2425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000" y="1206500"/>
            <a:ext cx="3340100" cy="25019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40700" y="558800"/>
            <a:ext cx="723900" cy="520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017000" y="604157"/>
            <a:ext cx="1244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여혁수</a:t>
            </a:r>
            <a:endParaRPr kumimoji="0" lang="ko-KR" altLang="en-US" sz="2800" b="0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Noto Sans CJK KR Bold"/>
              <a:cs typeface="+mn-c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148111" y="3784600"/>
            <a:ext cx="10198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프로젝트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관리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,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모델링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결과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분석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00250" y="4381500"/>
            <a:ext cx="1244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박훈석</a:t>
            </a:r>
            <a:endParaRPr kumimoji="0" lang="ko-KR" altLang="en-US" sz="2800" b="0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Noto Sans CJK KR Bold"/>
              <a:cs typeface="+mn-c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432300" y="8242300"/>
            <a:ext cx="488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EDA,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모델링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발표자료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기획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pic>
        <p:nvPicPr>
          <p:cNvPr id="34" name="Picture 17">
            <a:extLst>
              <a:ext uri="{FF2B5EF4-FFF2-40B4-BE49-F238E27FC236}">
                <a16:creationId xmlns:a16="http://schemas.microsoft.com/office/drawing/2014/main" id="{EE6F1C77-6D13-46D6-2974-462BECEE16AC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834" y="4864100"/>
            <a:ext cx="3416300" cy="332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230CC0-A03B-2CBB-FF1D-6619E194C161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673100" y="2120900"/>
            <a:ext cx="97663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“</a:t>
            </a:r>
            <a:r>
              <a:rPr kumimoji="0" lang="ko-KR" altLang="en-US" sz="54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신용</a:t>
            </a:r>
            <a:r>
              <a:rPr kumimoji="0" lang="en-US" sz="54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4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점수가</a:t>
            </a:r>
            <a:r>
              <a:rPr kumimoji="0" lang="en-US" sz="54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4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중요</a:t>
            </a:r>
            <a:r>
              <a:rPr kumimoji="0" lang="en-US" sz="54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4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변수가</a:t>
            </a:r>
            <a:r>
              <a:rPr kumimoji="0" lang="en-US" sz="54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아니었다</a:t>
            </a:r>
            <a:r>
              <a:rPr kumimoji="0" lang="en-US" sz="54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?”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1700" y="6629400"/>
            <a:ext cx="72009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모델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구조에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관계없이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신용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점수는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중요도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낮음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100" y="7188200"/>
            <a:ext cx="70231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로지스틱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-0.159563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랜덤포레스트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0.089683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XGBoost 0.017767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2654300"/>
            <a:ext cx="78867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4864100"/>
            <a:ext cx="78867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7073900"/>
            <a:ext cx="78867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3327400"/>
            <a:ext cx="673100" cy="673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398000" y="34163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5524500"/>
            <a:ext cx="673100" cy="673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398000" y="56134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7747000"/>
            <a:ext cx="673100" cy="673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398000" y="7835900"/>
            <a:ext cx="825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3400" y="3022600"/>
            <a:ext cx="4635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데이터셋의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특성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93400" y="3505200"/>
            <a:ext cx="61595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신용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점수가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승인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여부에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반영된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상태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→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기존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승인된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고객들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간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차별성이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크지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않음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분포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확인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결과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신용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점수가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특정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구간에</a:t>
            </a:r>
            <a:r>
              <a:rPr kumimoji="0" 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집중됨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rgbClr val="FFFFFF">
                  <a:alpha val="54902"/>
                </a:srgbClr>
              </a:solidFill>
              <a:effectLst/>
              <a:uLnTx/>
              <a:uFillTx/>
              <a:latin typeface="Calibri"/>
              <a:ea typeface="Noto Sans CJK KR DemiLight"/>
              <a:cs typeface="+mn-c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655300" y="5207000"/>
            <a:ext cx="5524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다른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강력한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예측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변수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존재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93400" y="5803900"/>
            <a:ext cx="65151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연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소득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목적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상환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기간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등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더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직접적인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변수들이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신용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점수보다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영향력이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큼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100" normalizeH="0" baseline="0" noProof="0">
              <a:ln>
                <a:noFill/>
              </a:ln>
              <a:solidFill>
                <a:srgbClr val="FFFFFF">
                  <a:alpha val="54902"/>
                </a:srgbClr>
              </a:solidFill>
              <a:effectLst/>
              <a:uLnTx/>
              <a:uFillTx/>
              <a:latin typeface="Calibri"/>
              <a:ea typeface="Noto Sans CJK KR DemiLight"/>
              <a:cs typeface="+mn-c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693400" y="7429500"/>
            <a:ext cx="5524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금융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기관의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기존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정책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반영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가능성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93400" y="7962900"/>
            <a:ext cx="6781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이미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신용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점수가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낮은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사람은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심사에서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탈락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→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모델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학습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데이터에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포함되지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않음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(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선택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편향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68200" y="1993900"/>
            <a:ext cx="9715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원인</a:t>
            </a:r>
            <a:r>
              <a:rPr kumimoji="0" lang="en-US" sz="36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탐색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30BF11-F20E-7380-E5BD-4D8E1C47EEFF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50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977900" y="1701800"/>
            <a:ext cx="84709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MLP(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심층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신경망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) </a:t>
            </a:r>
          </a:p>
          <a:p>
            <a:pPr lvl="0" algn="l">
              <a:lnSpc>
                <a:spcPct val="97940"/>
              </a:lnSpc>
            </a:pP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- </a:t>
            </a:r>
            <a:r>
              <a:rPr lang="ko-KR" sz="5700" b="0" i="0" u="none" strike="noStrike" spc="-200" dirty="0" err="1">
                <a:solidFill>
                  <a:srgbClr val="FFFFFF"/>
                </a:solidFill>
                <a:ea typeface="Noto Sans CJK KR Bold"/>
              </a:rPr>
              <a:t>딥러닝으로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고도화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시도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채무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불이행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예측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모델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구축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및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리스크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관리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전략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제안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45" y="3522518"/>
            <a:ext cx="97409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192645" y="3725718"/>
            <a:ext cx="6007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 MLP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모델을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도입한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이유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645" y="4449618"/>
            <a:ext cx="9918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로지스틱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회귀가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가장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우수하지만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,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선형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모델의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한계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존재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(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복잡한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패턴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반영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어려움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)</a:t>
            </a:r>
          </a:p>
          <a:p>
            <a:pPr lvl="0" algn="l">
              <a:lnSpc>
                <a:spcPct val="99600"/>
              </a:lnSpc>
              <a:spcBef>
                <a:spcPts val="300"/>
              </a:spcBef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트리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모델이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실패한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상황에서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다른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방식으로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비선형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관계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및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패턴을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포착할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방법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모색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45" y="5719618"/>
            <a:ext cx="97028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0" y="2015836"/>
            <a:ext cx="7048500" cy="617566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92645" y="5935518"/>
            <a:ext cx="5524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로지스틱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회귀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vs MLP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의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차이점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2645" y="6456218"/>
            <a:ext cx="84074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spcBef>
                <a:spcPts val="300"/>
              </a:spcBef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로지스틱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회귀는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선형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관계를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학습함</a:t>
            </a:r>
          </a:p>
          <a:p>
            <a:pPr lvl="0" algn="l">
              <a:lnSpc>
                <a:spcPct val="99600"/>
              </a:lnSpc>
              <a:spcBef>
                <a:spcPts val="300"/>
              </a:spcBef>
            </a:pP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MLP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는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복잡한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패턴을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학습할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있지만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,</a:t>
            </a:r>
          </a:p>
          <a:p>
            <a:pPr lvl="0" algn="l">
              <a:lnSpc>
                <a:spcPct val="99600"/>
              </a:lnSpc>
              <a:spcBef>
                <a:spcPts val="300"/>
              </a:spcBef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데이터셋이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작거나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단순하면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오히려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불리할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있음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3600" y="8504382"/>
            <a:ext cx="6718300" cy="673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182350" y="8656782"/>
            <a:ext cx="6400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2100" b="0" i="0" u="none" strike="noStrike" spc="-300" dirty="0">
                <a:solidFill>
                  <a:srgbClr val="000000"/>
                </a:solidFill>
                <a:ea typeface="Noto Sans CJK KR Medium"/>
              </a:rPr>
              <a:t>곡선</a:t>
            </a:r>
            <a:r>
              <a:rPr lang="en-US" sz="2100" b="0" i="0" u="none" strike="noStrike" spc="-3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100" b="0" i="0" u="none" strike="noStrike" spc="-300" dirty="0">
                <a:solidFill>
                  <a:srgbClr val="000000"/>
                </a:solidFill>
                <a:ea typeface="Noto Sans CJK KR Medium"/>
              </a:rPr>
              <a:t>형태의</a:t>
            </a:r>
            <a:r>
              <a:rPr lang="en-US" sz="2100" b="0" i="0" u="none" strike="noStrike" spc="-3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100" b="0" i="0" u="none" strike="noStrike" spc="-300" dirty="0">
                <a:solidFill>
                  <a:srgbClr val="000000"/>
                </a:solidFill>
                <a:ea typeface="Noto Sans CJK KR Medium"/>
              </a:rPr>
              <a:t>관계가</a:t>
            </a:r>
            <a:r>
              <a:rPr lang="en-US" sz="2100" b="0" i="0" u="none" strike="noStrike" spc="-3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100" b="0" i="0" u="none" strike="noStrike" spc="-300" dirty="0">
                <a:solidFill>
                  <a:srgbClr val="000000"/>
                </a:solidFill>
                <a:ea typeface="Noto Sans CJK KR Medium"/>
              </a:rPr>
              <a:t>있다면</a:t>
            </a:r>
            <a:r>
              <a:rPr lang="en-US" sz="2100" b="0" i="0" u="none" strike="noStrike" spc="-3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100" b="0" i="0" u="none" strike="noStrike" spc="-300" dirty="0">
                <a:solidFill>
                  <a:srgbClr val="000000"/>
                </a:solidFill>
                <a:ea typeface="Noto Sans CJK KR Medium"/>
              </a:rPr>
              <a:t>로지스틱보다</a:t>
            </a:r>
            <a:r>
              <a:rPr lang="en-US" sz="2100" b="0" i="0" u="none" strike="noStrike" spc="-3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100" b="0" i="0" u="none" strike="noStrike" spc="-300" dirty="0">
                <a:solidFill>
                  <a:srgbClr val="000000"/>
                </a:solidFill>
                <a:ea typeface="Noto Sans CJK KR Medium"/>
              </a:rPr>
              <a:t>높은</a:t>
            </a:r>
            <a:r>
              <a:rPr lang="en-US" sz="2100" b="0" i="0" u="none" strike="noStrike" spc="-3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100" b="0" i="0" u="none" strike="noStrike" spc="-300" dirty="0">
                <a:solidFill>
                  <a:srgbClr val="000000"/>
                </a:solidFill>
                <a:ea typeface="Noto Sans CJK KR Medium"/>
              </a:rPr>
              <a:t>성능을</a:t>
            </a:r>
            <a:r>
              <a:rPr lang="en-US" sz="2100" b="0" i="0" u="none" strike="noStrike" spc="-3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100" b="0" i="0" u="none" strike="noStrike" spc="-300" dirty="0">
                <a:solidFill>
                  <a:srgbClr val="000000"/>
                </a:solidFill>
                <a:ea typeface="Noto Sans CJK KR Medium"/>
              </a:rPr>
              <a:t>기대할</a:t>
            </a:r>
            <a:r>
              <a:rPr lang="en-US" sz="2100" b="0" i="0" u="none" strike="noStrike" spc="-3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100" b="0" i="0" u="none" strike="noStrike" spc="-300" dirty="0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100" b="0" i="0" u="none" strike="noStrike" spc="-3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100" b="0" i="0" u="none" strike="noStrike" spc="-300" dirty="0">
                <a:solidFill>
                  <a:srgbClr val="000000"/>
                </a:solidFill>
                <a:ea typeface="Noto Sans CJK KR Medium"/>
              </a:rPr>
              <a:t>있음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C5E7F-DDFA-B6B5-FAA5-D7B1F6DC2979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51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1619250" y="1816100"/>
            <a:ext cx="59563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MLP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모델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구조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및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700" b="0" i="0" u="none" strike="noStrike" kern="1200" cap="none" spc="-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하이퍼파라미터</a:t>
            </a:r>
            <a:endParaRPr kumimoji="0" lang="ko-KR" altLang="en-US" sz="57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Noto Sans CJK KR Bold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53600" y="2260600"/>
            <a:ext cx="59563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MLP vs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성능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비교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3251200"/>
            <a:ext cx="7556500" cy="5664200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244658"/>
              </p:ext>
            </p:extLst>
          </p:nvPr>
        </p:nvGraphicFramePr>
        <p:xfrm>
          <a:off x="1676400" y="3987800"/>
          <a:ext cx="6946900" cy="5013198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71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모델</a:t>
                      </a:r>
                      <a:r>
                        <a:rPr lang="en-US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구조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en-US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&amp; </a:t>
                      </a:r>
                      <a:r>
                        <a:rPr lang="ko-KR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디폴트</a:t>
                      </a:r>
                      <a:r>
                        <a:rPr lang="en-US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파라미터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6DB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모델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구조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: </a:t>
                      </a:r>
                      <a:r>
                        <a:rPr lang="ko-KR" sz="2100" b="0" i="0" u="none" strike="noStrike" dirty="0" err="1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은닉층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2</a:t>
                      </a:r>
                      <a:r>
                        <a:rPr lang="ko-KR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각각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64</a:t>
                      </a:r>
                      <a:r>
                        <a:rPr lang="ko-KR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뉴런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활성화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함수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: </a:t>
                      </a:r>
                      <a:r>
                        <a:rPr lang="en-US" sz="2100" b="0" i="0" u="none" strike="noStrike" dirty="0" err="1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ReLU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사용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endParaRPr lang="ko-KR" sz="2100" b="0" i="0" u="none" strike="noStrike" dirty="0">
                        <a:solidFill>
                          <a:srgbClr val="595959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100" b="0" i="0" u="none" strike="noStrike" dirty="0" err="1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옵티마이저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: Adam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endParaRPr lang="en-US" sz="2100" b="0" i="0" u="none" strike="noStrike" dirty="0">
                        <a:solidFill>
                          <a:srgbClr val="595959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손실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함수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: Binary Cross-Entropy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학습</a:t>
                      </a:r>
                      <a:r>
                        <a:rPr lang="en-US" sz="21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조기</a:t>
                      </a:r>
                      <a:r>
                        <a:rPr lang="en-US" sz="21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종료</a:t>
                      </a:r>
                      <a:endParaRPr lang="en-US" sz="110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6DB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100" b="0" i="0" u="none" strike="noStrike" dirty="0" err="1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early_stopping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= </a:t>
                      </a:r>
                      <a:r>
                        <a:rPr lang="en-US" sz="2100" b="0" i="0" u="none" strike="noStrike" dirty="0" err="1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EarlyStopping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(monitor='</a:t>
                      </a:r>
                      <a:r>
                        <a:rPr lang="en-US" sz="2100" b="0" i="0" u="none" strike="noStrike" dirty="0" err="1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val_auc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', patience=3, </a:t>
                      </a:r>
                      <a:r>
                        <a:rPr lang="en-US" sz="2100" b="0" i="0" u="none" strike="noStrike" dirty="0" err="1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restore_best_weights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=True, mode='max')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배치</a:t>
                      </a:r>
                      <a:r>
                        <a:rPr lang="en-US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사이즈</a:t>
                      </a:r>
                      <a:r>
                        <a:rPr lang="en-US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및</a:t>
                      </a:r>
                      <a:r>
                        <a:rPr lang="en-US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최적</a:t>
                      </a:r>
                      <a:r>
                        <a:rPr lang="en-US" sz="2100" b="0" i="0" u="none" strike="noStrike" dirty="0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2100" b="0" i="0" u="none" strike="noStrike" spc="0" dirty="0" err="1">
                          <a:solidFill>
                            <a:srgbClr val="FFFFFF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하이퍼파라미터</a:t>
                      </a:r>
                      <a:endParaRPr lang="en-US" sz="1100" spc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6DB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100" b="0" i="0" u="none" strike="noStrike" dirty="0" err="1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batch_size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=32,</a:t>
                      </a:r>
                      <a:endParaRPr lang="en-US" sz="11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    </a:t>
                      </a:r>
                      <a:r>
                        <a:rPr lang="en-US" sz="2100" b="0" i="0" u="none" strike="noStrike" dirty="0" err="1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validation_split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=0.2,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    </a:t>
                      </a:r>
                      <a:r>
                        <a:rPr lang="en-US" sz="2100" b="0" i="0" u="none" strike="noStrike" dirty="0" err="1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class_weight</a:t>
                      </a: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=1.25,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dropout : 0.2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100" b="0" i="0" u="none" strike="noStrike" dirty="0">
                          <a:solidFill>
                            <a:srgbClr val="595959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l2 : 0.001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8940800"/>
            <a:ext cx="7556500" cy="698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458450" y="9074150"/>
            <a:ext cx="6146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트리와</a:t>
            </a:r>
            <a:r>
              <a:rPr kumimoji="0" 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로지스틱의</a:t>
            </a:r>
            <a:r>
              <a:rPr kumimoji="0" 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중간</a:t>
            </a:r>
            <a:r>
              <a:rPr kumimoji="0" 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정도의</a:t>
            </a:r>
            <a:r>
              <a:rPr kumimoji="0" 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성능을</a:t>
            </a:r>
            <a:r>
              <a:rPr kumimoji="0" 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보임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C7BA994-BA1F-6AA6-437D-90FE3FF98F82}"/>
              </a:ext>
            </a:extLst>
          </p:cNvPr>
          <p:cNvSpPr/>
          <p:nvPr/>
        </p:nvSpPr>
        <p:spPr>
          <a:xfrm rot="20030848">
            <a:off x="11827607" y="4547063"/>
            <a:ext cx="1153037" cy="241150"/>
          </a:xfrm>
          <a:prstGeom prst="rightArrow">
            <a:avLst>
              <a:gd name="adj1" fmla="val 50000"/>
              <a:gd name="adj2" fmla="val 1388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FF539B8-BE85-3375-C058-DB54D64ACE14}"/>
              </a:ext>
            </a:extLst>
          </p:cNvPr>
          <p:cNvSpPr/>
          <p:nvPr/>
        </p:nvSpPr>
        <p:spPr>
          <a:xfrm rot="1727650">
            <a:off x="15382749" y="5066567"/>
            <a:ext cx="1153037" cy="241150"/>
          </a:xfrm>
          <a:prstGeom prst="rightArrow">
            <a:avLst>
              <a:gd name="adj1" fmla="val 50000"/>
              <a:gd name="adj2" fmla="val 1388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D96FB-E873-3A08-88DB-804283743EC7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52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977900" y="1701800"/>
            <a:ext cx="78867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MLP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모델이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데이터셋과</a:t>
            </a:r>
            <a:endParaRPr lang="en-US" altLang="ko-KR" sz="5700" spc="-200" dirty="0">
              <a:solidFill>
                <a:srgbClr val="FFFFFF"/>
              </a:solidFill>
              <a:latin typeface="Noto Sans CJK KR Bold"/>
              <a:ea typeface="Noto Sans CJK KR Bold"/>
            </a:endParaRPr>
          </a:p>
          <a:p>
            <a:pPr lvl="0" algn="l">
              <a:lnSpc>
                <a:spcPct val="97940"/>
              </a:lnSpc>
            </a:pP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잘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맞지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않은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이유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50500" y="1701800"/>
            <a:ext cx="65786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MLP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모델까지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적용하면서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얻은</a:t>
            </a:r>
            <a:r>
              <a:rPr lang="en-US" sz="57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5700" b="0" i="0" u="none" strike="noStrike" spc="-200" dirty="0">
                <a:solidFill>
                  <a:srgbClr val="FFFFFF"/>
                </a:solidFill>
                <a:ea typeface="Noto Sans CJK KR Bold"/>
              </a:rPr>
              <a:t>교훈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20475" y="8664864"/>
            <a:ext cx="426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시간과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노력을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날리는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것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채무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불이행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예측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모델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구축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및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리스크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관리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전략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제안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4318000"/>
            <a:ext cx="78867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6515100"/>
            <a:ext cx="7886700" cy="2019300"/>
          </a:xfrm>
          <a:prstGeom prst="rect">
            <a:avLst/>
          </a:prstGeom>
          <a:effectLst>
            <a:outerShdw blurRad="147495" dist="93289" dir="5400000">
              <a:srgbClr val="000000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409700" y="4584700"/>
            <a:ext cx="4635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데이터셋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크기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부족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5130800"/>
            <a:ext cx="74676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신경망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학습을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위한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충분한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데이터가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없었음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-&gt; </a:t>
            </a:r>
            <a:r>
              <a:rPr lang="ko-KR" sz="2200" b="0" i="0" u="none" strike="noStrike" spc="-100" dirty="0" err="1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과적합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가능성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증가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MLP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는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복잡한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패턴을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학습할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있지만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, 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데이터셋이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작거나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단순하면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오히려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불리할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수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있음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700" y="6794500"/>
            <a:ext cx="5524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데이터가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비교적</a:t>
            </a:r>
            <a:r>
              <a:rPr lang="en-US" sz="29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Noto Sans CJK KR Bold"/>
              </a:rPr>
              <a:t>단순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7378700"/>
            <a:ext cx="7264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복잡한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비선형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구조를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학습할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필요성이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낮았음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=&gt; "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로지스틱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회귀도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충분히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학습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 </a:t>
            </a:r>
            <a:r>
              <a:rPr lang="ko-KR" sz="2200" b="0" i="0" u="none" strike="noStrike" spc="-100" dirty="0">
                <a:solidFill>
                  <a:srgbClr val="FFFFFF">
                    <a:alpha val="54902"/>
                  </a:srgbClr>
                </a:solidFill>
                <a:ea typeface="Noto Sans CJK KR DemiLight"/>
              </a:rPr>
              <a:t>가능</a:t>
            </a:r>
            <a:r>
              <a:rPr lang="en-US" sz="2200" b="0" i="0" u="none" strike="noStrike" spc="-100" dirty="0">
                <a:solidFill>
                  <a:srgbClr val="FFFFFF">
                    <a:alpha val="54902"/>
                  </a:srgbClr>
                </a:solidFill>
                <a:latin typeface="Noto Sans CJK KR DemiLight"/>
              </a:rPr>
              <a:t>"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20475" y="4552950"/>
            <a:ext cx="6070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데이터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특성에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맞는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모델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선택이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중요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20475" y="5867400"/>
            <a:ext cx="5092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신경망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같은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고도화된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모델이</a:t>
            </a:r>
            <a:endParaRPr lang="en-US" altLang="ko-KR" sz="2900" spc="-100" dirty="0">
              <a:solidFill>
                <a:srgbClr val="FFFFFF"/>
              </a:solidFill>
              <a:latin typeface="Noto Sans CJK KR Bold"/>
              <a:ea typeface="Noto Sans CJK KR Bold"/>
            </a:endParaRPr>
          </a:p>
          <a:p>
            <a:pPr lvl="0" algn="l">
              <a:lnSpc>
                <a:spcPct val="97940"/>
              </a:lnSpc>
            </a:pP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항상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좋은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성능을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내는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것은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아님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20475" y="7181850"/>
            <a:ext cx="50038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실무에서도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"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데이터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크기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&amp;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복잡성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고려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없이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모델링하면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</a:p>
          <a:p>
            <a:pPr lvl="0" algn="l">
              <a:lnSpc>
                <a:spcPct val="97940"/>
              </a:lnSpc>
            </a:pP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오히려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성능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저하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ea typeface="Noto Sans CJK KR Bold"/>
              </a:rPr>
              <a:t>가능성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Noto Sans CJK KR Bold"/>
              </a:rPr>
              <a:t>"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AAF6F0-735D-3039-6792-DF89D796920A}"/>
              </a:ext>
            </a:extLst>
          </p:cNvPr>
          <p:cNvGrpSpPr/>
          <p:nvPr/>
        </p:nvGrpSpPr>
        <p:grpSpPr>
          <a:xfrm>
            <a:off x="10287000" y="4470400"/>
            <a:ext cx="825500" cy="673100"/>
            <a:chOff x="10490200" y="4470400"/>
            <a:chExt cx="825500" cy="673100"/>
          </a:xfrm>
        </p:grpSpPr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6AE5D1C7-3294-D145-DC26-C52FC3834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9100" y="4470400"/>
              <a:ext cx="673100" cy="673100"/>
            </a:xfrm>
            <a:prstGeom prst="rect">
              <a:avLst/>
            </a:prstGeom>
          </p:spPr>
        </p:pic>
        <p:sp>
          <p:nvSpPr>
            <p:cNvPr id="42" name="TextBox 21">
              <a:extLst>
                <a:ext uri="{FF2B5EF4-FFF2-40B4-BE49-F238E27FC236}">
                  <a16:creationId xmlns:a16="http://schemas.microsoft.com/office/drawing/2014/main" id="{900C3A31-6926-C999-5CEF-24D4EB37E74D}"/>
                </a:ext>
              </a:extLst>
            </p:cNvPr>
            <p:cNvSpPr txBox="1"/>
            <p:nvPr/>
          </p:nvSpPr>
          <p:spPr>
            <a:xfrm>
              <a:off x="10490200" y="4597400"/>
              <a:ext cx="8255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300" b="1" i="0" u="none" strike="noStrike" spc="-100" dirty="0">
                  <a:solidFill>
                    <a:srgbClr val="FFFFFF"/>
                  </a:solidFill>
                  <a:latin typeface="210 OmniGothic 040"/>
                </a:rPr>
                <a:t>01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48B73B9-1BAC-E3BD-9147-56F94C170CFC}"/>
              </a:ext>
            </a:extLst>
          </p:cNvPr>
          <p:cNvGrpSpPr/>
          <p:nvPr/>
        </p:nvGrpSpPr>
        <p:grpSpPr>
          <a:xfrm>
            <a:off x="10287000" y="6000750"/>
            <a:ext cx="825500" cy="673100"/>
            <a:chOff x="10490200" y="4470400"/>
            <a:chExt cx="825500" cy="673100"/>
          </a:xfrm>
        </p:grpSpPr>
        <p:pic>
          <p:nvPicPr>
            <p:cNvPr id="44" name="Picture 20">
              <a:extLst>
                <a:ext uri="{FF2B5EF4-FFF2-40B4-BE49-F238E27FC236}">
                  <a16:creationId xmlns:a16="http://schemas.microsoft.com/office/drawing/2014/main" id="{F8AA6231-FF46-6654-3F93-469BBD2DF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9100" y="4470400"/>
              <a:ext cx="673100" cy="673100"/>
            </a:xfrm>
            <a:prstGeom prst="rect">
              <a:avLst/>
            </a:prstGeom>
          </p:spPr>
        </p:pic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8B29D5D8-7FD9-C576-DFD9-EF4B5A5DF50F}"/>
                </a:ext>
              </a:extLst>
            </p:cNvPr>
            <p:cNvSpPr txBox="1"/>
            <p:nvPr/>
          </p:nvSpPr>
          <p:spPr>
            <a:xfrm>
              <a:off x="10490200" y="4597400"/>
              <a:ext cx="8255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300" b="1" i="0" u="none" strike="noStrike" spc="-100" dirty="0">
                  <a:solidFill>
                    <a:srgbClr val="FFFFFF"/>
                  </a:solidFill>
                  <a:latin typeface="210 OmniGothic 040"/>
                </a:rPr>
                <a:t>02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6DE0B17-D211-3398-FBFA-7D292B5F0A8E}"/>
              </a:ext>
            </a:extLst>
          </p:cNvPr>
          <p:cNvGrpSpPr/>
          <p:nvPr/>
        </p:nvGrpSpPr>
        <p:grpSpPr>
          <a:xfrm>
            <a:off x="10287000" y="7531100"/>
            <a:ext cx="825500" cy="673100"/>
            <a:chOff x="10490200" y="4470400"/>
            <a:chExt cx="825500" cy="673100"/>
          </a:xfrm>
        </p:grpSpPr>
        <p:pic>
          <p:nvPicPr>
            <p:cNvPr id="47" name="Picture 20">
              <a:extLst>
                <a:ext uri="{FF2B5EF4-FFF2-40B4-BE49-F238E27FC236}">
                  <a16:creationId xmlns:a16="http://schemas.microsoft.com/office/drawing/2014/main" id="{7896BAE1-408A-6473-86AC-D672EECC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9100" y="4470400"/>
              <a:ext cx="673100" cy="673100"/>
            </a:xfrm>
            <a:prstGeom prst="rect">
              <a:avLst/>
            </a:prstGeom>
          </p:spPr>
        </p:pic>
        <p:sp>
          <p:nvSpPr>
            <p:cNvPr id="48" name="TextBox 21">
              <a:extLst>
                <a:ext uri="{FF2B5EF4-FFF2-40B4-BE49-F238E27FC236}">
                  <a16:creationId xmlns:a16="http://schemas.microsoft.com/office/drawing/2014/main" id="{DCE9BC35-9433-E44B-6422-C5416588E62A}"/>
                </a:ext>
              </a:extLst>
            </p:cNvPr>
            <p:cNvSpPr txBox="1"/>
            <p:nvPr/>
          </p:nvSpPr>
          <p:spPr>
            <a:xfrm>
              <a:off x="10490200" y="4597400"/>
              <a:ext cx="8255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300" b="1" i="0" u="none" strike="noStrike" spc="-100" dirty="0">
                  <a:solidFill>
                    <a:srgbClr val="FFFFFF"/>
                  </a:solidFill>
                  <a:latin typeface="210 OmniGothic 040"/>
                </a:rPr>
                <a:t>03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EBDFA4F-57E9-CDB5-095A-2A596CF87A34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53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977900" y="1701800"/>
            <a:ext cx="70104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최종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모델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분석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 </a:t>
            </a:r>
          </a:p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–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연체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위험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고객의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특징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50500" y="2565400"/>
            <a:ext cx="65786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모델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활용</a:t>
            </a:r>
            <a:r>
              <a:rPr kumimoji="0" 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7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방안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7900" y="4060009"/>
            <a:ext cx="9931400" cy="331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소득이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낮을수록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연체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위험이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높음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(-0.48)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개설된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신용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계좌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수가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많을수록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연체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위험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증가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(0.41)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대출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목적이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'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부채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통합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'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일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경우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연체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위험이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상대적으로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높음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(0.40)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개인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파산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경험이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있는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고객일수록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연체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위험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증가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(0.33)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대출</a:t>
            </a:r>
            <a:r>
              <a:rPr kumimoji="0" 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목적이</a:t>
            </a:r>
            <a:r>
              <a:rPr kumimoji="0" 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‘</a:t>
            </a:r>
            <a:r>
              <a:rPr kumimoji="0" lang="ko-KR" alt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소규모</a:t>
            </a:r>
            <a:r>
              <a:rPr kumimoji="0" 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사업</a:t>
            </a:r>
            <a:r>
              <a:rPr kumimoji="0" 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자금</a:t>
            </a:r>
            <a:r>
              <a:rPr kumimoji="0" 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’</a:t>
            </a:r>
            <a:r>
              <a:rPr kumimoji="0" lang="ko-KR" alt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일</a:t>
            </a:r>
            <a:r>
              <a:rPr kumimoji="0" 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경우</a:t>
            </a:r>
            <a:r>
              <a:rPr kumimoji="0" 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연체</a:t>
            </a:r>
            <a:r>
              <a:rPr kumimoji="0" 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위험이</a:t>
            </a:r>
            <a:r>
              <a:rPr kumimoji="0" 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상대적으로</a:t>
            </a:r>
            <a:r>
              <a:rPr kumimoji="0" 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낮음</a:t>
            </a:r>
            <a:r>
              <a:rPr kumimoji="0" lang="en-US" sz="2700" b="0" i="0" u="none" strike="noStrike" kern="1200" cap="none" spc="-250" normalizeH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(-0.32)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-100" normalizeH="0" baseline="0" noProof="0" dirty="0">
              <a:ln>
                <a:noFill/>
              </a:ln>
              <a:solidFill>
                <a:srgbClr val="FFFFFF">
                  <a:alpha val="54902"/>
                </a:srgbClr>
              </a:solidFill>
              <a:effectLst/>
              <a:uLnTx/>
              <a:uFillTx/>
              <a:latin typeface="Noto Sans CJK KR D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** (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로지스틱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모델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변수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중요도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수치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66500" y="4337050"/>
            <a:ext cx="60706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대출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심사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강화 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고위험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고객군에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대한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추가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검토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66500" y="5867400"/>
            <a:ext cx="54991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신용평가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개선 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기존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신용평가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모델과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결합하여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보완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66500" y="7397750"/>
            <a:ext cx="5740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사전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경고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시스템 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특정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위험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고객군을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조기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감지하여</a:t>
            </a:r>
            <a:r>
              <a:rPr kumimoji="0" 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29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조치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0B3594E-2041-A889-73DD-FBEC1A5EA04B}"/>
              </a:ext>
            </a:extLst>
          </p:cNvPr>
          <p:cNvGrpSpPr/>
          <p:nvPr/>
        </p:nvGrpSpPr>
        <p:grpSpPr>
          <a:xfrm>
            <a:off x="10287000" y="4470400"/>
            <a:ext cx="825500" cy="673100"/>
            <a:chOff x="10490200" y="4470400"/>
            <a:chExt cx="825500" cy="673100"/>
          </a:xfrm>
        </p:grpSpPr>
        <p:pic>
          <p:nvPicPr>
            <p:cNvPr id="35" name="Picture 20">
              <a:extLst>
                <a:ext uri="{FF2B5EF4-FFF2-40B4-BE49-F238E27FC236}">
                  <a16:creationId xmlns:a16="http://schemas.microsoft.com/office/drawing/2014/main" id="{F97DE86A-6A39-CF16-C637-737C932C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9100" y="4470400"/>
              <a:ext cx="673100" cy="673100"/>
            </a:xfrm>
            <a:prstGeom prst="rect">
              <a:avLst/>
            </a:prstGeom>
          </p:spPr>
        </p:pic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534B4E48-B363-F091-00A9-F35D4DF5CC23}"/>
                </a:ext>
              </a:extLst>
            </p:cNvPr>
            <p:cNvSpPr txBox="1"/>
            <p:nvPr/>
          </p:nvSpPr>
          <p:spPr>
            <a:xfrm>
              <a:off x="10490200" y="4597400"/>
              <a:ext cx="8255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300" b="1" i="0" u="none" strike="noStrike" spc="-100" dirty="0">
                  <a:solidFill>
                    <a:srgbClr val="FFFFFF"/>
                  </a:solidFill>
                  <a:latin typeface="210 OmniGothic 040"/>
                </a:rPr>
                <a:t>01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31BBED7-6486-746A-23EE-CF6AE23CF010}"/>
              </a:ext>
            </a:extLst>
          </p:cNvPr>
          <p:cNvGrpSpPr/>
          <p:nvPr/>
        </p:nvGrpSpPr>
        <p:grpSpPr>
          <a:xfrm>
            <a:off x="10287000" y="6000750"/>
            <a:ext cx="825500" cy="673100"/>
            <a:chOff x="10490200" y="4470400"/>
            <a:chExt cx="825500" cy="673100"/>
          </a:xfrm>
        </p:grpSpPr>
        <p:pic>
          <p:nvPicPr>
            <p:cNvPr id="53" name="Picture 20">
              <a:extLst>
                <a:ext uri="{FF2B5EF4-FFF2-40B4-BE49-F238E27FC236}">
                  <a16:creationId xmlns:a16="http://schemas.microsoft.com/office/drawing/2014/main" id="{CB954AA4-60BF-B7F8-1C76-08E7DD8F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9100" y="4470400"/>
              <a:ext cx="673100" cy="673100"/>
            </a:xfrm>
            <a:prstGeom prst="rect">
              <a:avLst/>
            </a:prstGeom>
          </p:spPr>
        </p:pic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1D167F2D-800B-9203-1026-8CC6C6ACAD3E}"/>
                </a:ext>
              </a:extLst>
            </p:cNvPr>
            <p:cNvSpPr txBox="1"/>
            <p:nvPr/>
          </p:nvSpPr>
          <p:spPr>
            <a:xfrm>
              <a:off x="10490200" y="4597400"/>
              <a:ext cx="8255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300" b="1" i="0" u="none" strike="noStrike" spc="-100" dirty="0">
                  <a:solidFill>
                    <a:srgbClr val="FFFFFF"/>
                  </a:solidFill>
                  <a:latin typeface="210 OmniGothic 040"/>
                </a:rPr>
                <a:t>02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0D41FC7-C2F0-130C-A8D6-D0DA52A2DB77}"/>
              </a:ext>
            </a:extLst>
          </p:cNvPr>
          <p:cNvGrpSpPr/>
          <p:nvPr/>
        </p:nvGrpSpPr>
        <p:grpSpPr>
          <a:xfrm>
            <a:off x="10287000" y="7531100"/>
            <a:ext cx="825500" cy="673100"/>
            <a:chOff x="10490200" y="4470400"/>
            <a:chExt cx="825500" cy="673100"/>
          </a:xfrm>
        </p:grpSpPr>
        <p:pic>
          <p:nvPicPr>
            <p:cNvPr id="59" name="Picture 20">
              <a:extLst>
                <a:ext uri="{FF2B5EF4-FFF2-40B4-BE49-F238E27FC236}">
                  <a16:creationId xmlns:a16="http://schemas.microsoft.com/office/drawing/2014/main" id="{BA768E72-EA8F-4D57-972A-4C4FDF353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9100" y="4470400"/>
              <a:ext cx="673100" cy="673100"/>
            </a:xfrm>
            <a:prstGeom prst="rect">
              <a:avLst/>
            </a:prstGeom>
          </p:spPr>
        </p:pic>
        <p:sp>
          <p:nvSpPr>
            <p:cNvPr id="60" name="TextBox 21">
              <a:extLst>
                <a:ext uri="{FF2B5EF4-FFF2-40B4-BE49-F238E27FC236}">
                  <a16:creationId xmlns:a16="http://schemas.microsoft.com/office/drawing/2014/main" id="{5112A209-AFE5-2006-75AA-C8C30CB4FBC8}"/>
                </a:ext>
              </a:extLst>
            </p:cNvPr>
            <p:cNvSpPr txBox="1"/>
            <p:nvPr/>
          </p:nvSpPr>
          <p:spPr>
            <a:xfrm>
              <a:off x="10490200" y="4597400"/>
              <a:ext cx="8255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300" b="1" i="0" u="none" strike="noStrike" spc="-100" dirty="0">
                  <a:solidFill>
                    <a:srgbClr val="FFFFFF"/>
                  </a:solidFill>
                  <a:latin typeface="210 OmniGothic 040"/>
                </a:rPr>
                <a:t>03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11E7B8-5BF1-F9D6-9057-3B5CD4EA714B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54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CC5A8-C71C-3B8A-70A8-48A55C4AF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A193CB-C9D6-C17A-C310-835AB060F5DD}"/>
              </a:ext>
            </a:extLst>
          </p:cNvPr>
          <p:cNvSpPr txBox="1"/>
          <p:nvPr/>
        </p:nvSpPr>
        <p:spPr>
          <a:xfrm>
            <a:off x="5486400" y="4543336"/>
            <a:ext cx="7315200" cy="120032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6.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결론 및 인사이트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C43E5F8-42B2-F901-AB02-8A81E294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340000">
            <a:off x="15595600" y="-3060700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45FDB84-FA75-48EC-B6AC-FC15C1C91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3830300" y="-2273300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7DBD546A-DD67-B0F3-8ADC-AC14F7E5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15970">
            <a:off x="-1109113" y="5586145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7DE540B-1917-2022-8A40-5D4436BCA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55970">
            <a:off x="-2874413" y="6373545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06E3F9-0BB3-32F0-8BE8-A9B6557F7522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55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42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73100" y="1333500"/>
            <a:ext cx="70866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ko-KR" sz="7700" b="0" i="0" u="none" strike="noStrike" spc="-200" dirty="0">
                <a:solidFill>
                  <a:srgbClr val="AFD485"/>
                </a:solidFill>
                <a:ea typeface="Noto Sans CJK KR Bold"/>
              </a:rPr>
              <a:t>결론 </a:t>
            </a:r>
            <a:r>
              <a:rPr lang="ko-KR" sz="7700" b="0" i="0" u="none" strike="noStrike" spc="-200" dirty="0">
                <a:solidFill>
                  <a:srgbClr val="AFD485"/>
                </a:solidFill>
                <a:ea typeface="Noto Sans CJK KR Bold"/>
              </a:rPr>
              <a:t>및</a:t>
            </a:r>
            <a:r>
              <a:rPr lang="ko-KR" altLang="ko-KR" sz="7700" b="0" i="0" u="none" strike="noStrike" spc="-200" dirty="0">
                <a:solidFill>
                  <a:srgbClr val="AFD485"/>
                </a:solidFill>
                <a:ea typeface="Noto Sans CJK KR Bold"/>
              </a:rPr>
              <a:t> 인사이트</a:t>
            </a:r>
            <a:endParaRPr lang="ko-KR" sz="7700" b="0" i="0" u="none" strike="noStrike" spc="-200" dirty="0">
              <a:solidFill>
                <a:srgbClr val="AFD485"/>
              </a:solidFill>
              <a:ea typeface="Noto Sans CJK KR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600" y="3886200"/>
            <a:ext cx="3098800" cy="4267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80368" y="2691544"/>
            <a:ext cx="14973300" cy="3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500" b="1" i="0" u="none" strike="noStrike" dirty="0">
                <a:solidFill>
                  <a:srgbClr val="E8B156"/>
                </a:solidFill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ko-KR" altLang="en-US" sz="3500" b="1" i="0" u="none" strike="noStrike" dirty="0">
                <a:solidFill>
                  <a:srgbClr val="E8B156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기반 채무불이행 예측에 기여 가능</a:t>
            </a:r>
            <a:endParaRPr lang="en-US" altLang="ko-KR" sz="3500" b="1" i="0" u="none" strike="noStrike" dirty="0">
              <a:solidFill>
                <a:srgbClr val="E8B156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금융 데이터를 활용한 분석을 통해 채무불이행자의 특성과 패턴을 파악할 수 있었음</a:t>
            </a:r>
            <a:r>
              <a:rPr 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소득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계좌 수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대출 목적 등 주요 변수가 채무불이행 여부에 </a:t>
            </a:r>
            <a:endParaRPr lang="en-US" altLang="ko-KR" sz="35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en-US" altLang="ko-KR" sz="3500" b="0" i="0" u="none" strike="noStrike" dirty="0"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유의미한 영향을 미치는 것으로 확인됨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35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로지스틱 회귀 모델이 가장 우수한 성능을 보이며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</a:p>
          <a:p>
            <a:pPr lvl="0">
              <a:lnSpc>
                <a:spcPct val="116199"/>
              </a:lnSpc>
            </a:pPr>
            <a:r>
              <a:rPr lang="en-US" altLang="ko-KR" sz="3500" b="0" i="0" u="none" strike="noStrike" dirty="0"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단순하지만 데이터 특성에 적합한 모델이 더 효과적임을 시사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35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80368" y="6638550"/>
            <a:ext cx="15278100" cy="33055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3500" b="1" dirty="0">
                <a:solidFill>
                  <a:srgbClr val="E8B156"/>
                </a:solidFill>
                <a:latin typeface="Pretendard Regular" panose="020B0600000101010101" charset="-127"/>
                <a:ea typeface="Pretendard Regular" panose="020B0600000101010101" charset="-127"/>
              </a:rPr>
              <a:t>2.</a:t>
            </a:r>
            <a:r>
              <a:rPr lang="en-US" altLang="ko-KR" sz="3500" b="1" dirty="0">
                <a:solidFill>
                  <a:srgbClr val="E8B156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500" b="1" dirty="0">
                <a:solidFill>
                  <a:srgbClr val="E8B156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 선택은 ‘데이터 </a:t>
            </a:r>
            <a:r>
              <a:rPr lang="ko-KR" altLang="en-US" sz="3500" b="1" dirty="0" err="1">
                <a:solidFill>
                  <a:srgbClr val="E8B156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구조’와</a:t>
            </a:r>
            <a:r>
              <a:rPr lang="ko-KR" altLang="en-US" sz="3500" b="1" dirty="0">
                <a:solidFill>
                  <a:srgbClr val="E8B156"/>
                </a:solidFill>
                <a:latin typeface="Pretendard Regular" panose="020B0600000101010101" charset="-127"/>
                <a:ea typeface="Pretendard Regular" panose="020B0600000101010101" charset="-127"/>
              </a:rPr>
              <a:t> ‘복잡성’ 고려가 핵심</a:t>
            </a:r>
            <a:endParaRPr lang="en-US" sz="3500" b="1" dirty="0">
              <a:solidFill>
                <a:srgbClr val="E8B156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트리 기반 모델과 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MLP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와 같은 복잡한 모델은 기대만큼 성능이 향상되지 않았으며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</a:p>
          <a:p>
            <a:pPr lvl="0">
              <a:lnSpc>
                <a:spcPct val="116199"/>
              </a:lnSpc>
            </a:pPr>
            <a:r>
              <a:rPr lang="en-US" altLang="ko-KR" sz="3500" b="0" i="0" u="none" strike="noStrike" dirty="0"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오히려 </a:t>
            </a:r>
            <a:r>
              <a:rPr lang="ko-KR" altLang="en-US" sz="35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과적합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문제를 유발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금융 데이터의 경우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정형화된 변수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제한된 피처 수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고정된 입력 구조 등으로 인해</a:t>
            </a:r>
            <a:endParaRPr lang="en-US" altLang="ko-KR" sz="35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복잡한 모델이 반드시 유리하지 않은 것을 알 수 있었음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35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채무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불이행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예측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모델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구축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및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리스크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관리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전략</a:t>
            </a:r>
            <a:r>
              <a:rPr lang="en-US" sz="1600" b="0" i="0" u="none" strike="noStrike" spc="100" dirty="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 dirty="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제안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8012E-C4BA-FD09-784F-39C99849489C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56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830943" y="3184072"/>
            <a:ext cx="18643600" cy="227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3500" b="1" dirty="0">
                <a:solidFill>
                  <a:srgbClr val="E8B156"/>
                </a:solidFill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ko-KR" altLang="en-US" sz="3500" b="1" dirty="0">
                <a:solidFill>
                  <a:srgbClr val="E8B156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신용 리스크 관리 전략 수립에 기여 가능</a:t>
            </a:r>
            <a:endParaRPr lang="en-US" sz="3500" b="1" dirty="0">
              <a:solidFill>
                <a:srgbClr val="E8B156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spc="-21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예측 모델을 통해 부실 가능성이 높은 고객을 사전에 식별하고</a:t>
            </a:r>
            <a:r>
              <a:rPr lang="en-US" altLang="ko-KR" sz="3500" b="0" i="0" u="none" strike="noStrike" spc="-21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500" b="0" i="0" u="none" strike="noStrike" spc="-21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이에 따라 대출 한도 및 조건을 조정 가능</a:t>
            </a:r>
            <a:r>
              <a:rPr lang="en-US" altLang="ko-KR" sz="3500" b="0" i="0" u="none" strike="noStrike" spc="-21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3500" b="0" i="0" u="none" strike="noStrike" spc="-21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부채비율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연체 이력 등 주요 지표 기반 경고 시스템을 구축하여 선제적 리스크 관리 가능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35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0943" y="5457372"/>
            <a:ext cx="15151100" cy="303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3500" b="1" dirty="0">
                <a:solidFill>
                  <a:srgbClr val="E8B156"/>
                </a:solidFill>
                <a:latin typeface="Pretendard Regular" panose="020B0600000101010101" charset="-127"/>
                <a:ea typeface="Pretendard Regular" panose="020B0600000101010101" charset="-127"/>
              </a:rPr>
              <a:t>4. </a:t>
            </a:r>
            <a:r>
              <a:rPr lang="ko-KR" altLang="en-US" sz="3500" b="1" dirty="0">
                <a:solidFill>
                  <a:srgbClr val="E8B156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금융 안정성과 수익성 동시 추구 가능</a:t>
            </a:r>
            <a:endParaRPr lang="en-US" sz="3500" b="1" dirty="0">
              <a:solidFill>
                <a:srgbClr val="E8B156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예측 모델을 통해 불필요한 부실 대출 감소 → </a:t>
            </a:r>
            <a:r>
              <a:rPr lang="ko-KR" altLang="en-US" sz="3500" b="0" i="0" u="none" strike="noStrike" dirty="0" err="1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연체율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개선 → </a:t>
            </a:r>
            <a:endParaRPr lang="en-US" altLang="ko-KR" sz="35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대손충당금 감소 → 수익성 향상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35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건전한 고객에 대한 우대 정책을 통해 리스크는 낮추고 고객 만족도는 높이는 </a:t>
            </a:r>
            <a:endParaRPr lang="en-US" altLang="ko-KR" sz="35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● 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양방향 전략 설계 가능</a:t>
            </a:r>
            <a:r>
              <a:rPr lang="en-US" altLang="ko-KR" sz="3500" b="0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3500" b="0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채무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불이행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예측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모델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구축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및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리스크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관리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전략</a:t>
            </a:r>
            <a:r>
              <a:rPr lang="en-US" sz="1600" b="0" i="0" u="none" strike="noStrike" spc="100">
                <a:solidFill>
                  <a:srgbClr val="FFFFFF">
                    <a:alpha val="54902"/>
                  </a:srgbClr>
                </a:solidFill>
                <a:latin typeface="210 OmniGothic 040"/>
              </a:rPr>
              <a:t> </a:t>
            </a:r>
            <a:r>
              <a:rPr lang="ko-KR" sz="1600" b="0" i="0" u="none" strike="noStrike" spc="100">
                <a:solidFill>
                  <a:srgbClr val="FFFFFF">
                    <a:alpha val="54902"/>
                  </a:srgbClr>
                </a:solidFill>
                <a:ea typeface="210 OmniGothic 040"/>
              </a:rPr>
              <a:t>제안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40336C1-F35E-2AFA-225A-3ADE38C6DE3E}"/>
              </a:ext>
            </a:extLst>
          </p:cNvPr>
          <p:cNvSpPr txBox="1"/>
          <p:nvPr/>
        </p:nvSpPr>
        <p:spPr>
          <a:xfrm>
            <a:off x="673100" y="1333500"/>
            <a:ext cx="70866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ko-KR" sz="7700" spc="-200" dirty="0">
                <a:solidFill>
                  <a:srgbClr val="FD6F22"/>
                </a:solidFill>
                <a:ea typeface="Noto Sans CJK KR Bold"/>
              </a:rPr>
              <a:t>결론 </a:t>
            </a:r>
            <a:r>
              <a:rPr lang="ko-KR" altLang="en-US" sz="7700" spc="-200" dirty="0">
                <a:solidFill>
                  <a:srgbClr val="FD6F22"/>
                </a:solidFill>
                <a:ea typeface="Noto Sans CJK KR Bold"/>
              </a:rPr>
              <a:t>및</a:t>
            </a:r>
            <a:r>
              <a:rPr lang="ko-KR" altLang="ko-KR" sz="7700" spc="-200" dirty="0">
                <a:solidFill>
                  <a:srgbClr val="FD6F22"/>
                </a:solidFill>
                <a:ea typeface="Noto Sans CJK KR Bold"/>
              </a:rPr>
              <a:t> 인사이트</a:t>
            </a:r>
            <a:endParaRPr lang="ko-KR" altLang="en-US" sz="7700" spc="-200" dirty="0">
              <a:solidFill>
                <a:srgbClr val="FD6F22"/>
              </a:solidFill>
              <a:ea typeface="Noto Sans CJK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D1149-50FE-0673-0474-87531925B9D6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57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273800"/>
            <a:ext cx="7886700" cy="2959100"/>
          </a:xfrm>
          <a:prstGeom prst="rect">
            <a:avLst/>
          </a:prstGeom>
          <a:effectLst>
            <a:outerShdw blurRad="317337" dist="136836" dir="54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0" y="6273800"/>
            <a:ext cx="7886700" cy="2959100"/>
          </a:xfrm>
          <a:prstGeom prst="rect">
            <a:avLst/>
          </a:prstGeom>
          <a:effectLst>
            <a:outerShdw blurRad="317337" dist="136836" dir="54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3124200"/>
            <a:ext cx="7886700" cy="2959100"/>
          </a:xfrm>
          <a:prstGeom prst="rect">
            <a:avLst/>
          </a:prstGeom>
          <a:effectLst>
            <a:outerShdw blurRad="317337" dist="136836" dir="54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0" y="3124200"/>
            <a:ext cx="7886700" cy="2959100"/>
          </a:xfrm>
          <a:prstGeom prst="rect">
            <a:avLst/>
          </a:prstGeom>
          <a:effectLst>
            <a:outerShdw blurRad="317337" dist="136836" dir="54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00" y="5041900"/>
            <a:ext cx="2095500" cy="209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0" y="330200"/>
            <a:ext cx="12357100" cy="5600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03600" y="3759200"/>
            <a:ext cx="3073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현실성</a:t>
            </a:r>
            <a:r>
              <a:rPr kumimoji="0" 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향상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03600" y="4686300"/>
            <a:ext cx="4876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금융기관의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실제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데이터와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비교하여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검증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82500" y="3746500"/>
            <a:ext cx="26924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설명</a:t>
            </a:r>
            <a:r>
              <a:rPr kumimoji="0" 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가능한</a:t>
            </a:r>
            <a:r>
              <a:rPr kumimoji="0" 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AI(XAI)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적용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57100" y="4737100"/>
            <a:ext cx="44450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사용자가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머신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러닝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알고리즘으로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생성된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결과와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출력을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이해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→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모델의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신뢰성과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해석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가능성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향상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03600" y="6908800"/>
            <a:ext cx="3073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추가</a:t>
            </a:r>
            <a:r>
              <a:rPr kumimoji="0" 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변수</a:t>
            </a:r>
            <a:r>
              <a:rPr kumimoji="0" 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탐색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03600" y="7683500"/>
            <a:ext cx="487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소비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패턴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이력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등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비정형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데이터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활용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가능성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연구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12600" y="6921500"/>
            <a:ext cx="3073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분야</a:t>
            </a:r>
            <a:r>
              <a:rPr kumimoji="0" 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확장성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25300" y="7683500"/>
            <a:ext cx="487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신용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평가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리스크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관리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내부통제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금융상품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설계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등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다양한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분야에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모델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확장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가능</a:t>
            </a:r>
            <a:r>
              <a:rPr kumimoji="0" lang="en-US" sz="22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3721100"/>
            <a:ext cx="1790700" cy="179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6781800"/>
            <a:ext cx="1968500" cy="1968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9100" y="3568700"/>
            <a:ext cx="3048000" cy="1435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6934200"/>
            <a:ext cx="1790700" cy="1638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AFBFA-FFEF-1D47-A6C2-09CC63E13E65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58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340000">
            <a:off x="15138400" y="-2946400"/>
            <a:ext cx="6413500" cy="7962900"/>
          </a:xfrm>
          <a:prstGeom prst="rect">
            <a:avLst/>
          </a:prstGeom>
          <a:effectLst>
            <a:outerShdw blurRad="2199314" dir="2700000">
              <a:srgbClr val="000000">
                <a:alpha val="8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3309600" y="-2133600"/>
            <a:ext cx="6273800" cy="7277100"/>
          </a:xfrm>
          <a:prstGeom prst="rect">
            <a:avLst/>
          </a:prstGeom>
          <a:effectLst>
            <a:outerShdw blurRad="2105033" dir="2700000">
              <a:srgbClr val="000000">
                <a:alpha val="85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340000">
            <a:off x="-1790700" y="6997700"/>
            <a:ext cx="6819900" cy="8470900"/>
          </a:xfrm>
          <a:prstGeom prst="rect">
            <a:avLst/>
          </a:prstGeom>
          <a:effectLst>
            <a:outerShdw blurRad="2488877" dir="2700000">
              <a:srgbClr val="000000">
                <a:alpha val="85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647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9100" y="546100"/>
            <a:ext cx="9740900" cy="4902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35997" y="3048000"/>
            <a:ext cx="164084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https://www.koreanherald.com.au/%EC%84%B8%EB%8C%80%EA%B0%84-%EC%9E%AC%EC%A0%95-%EA%B2%A9%EC%B0%A8-%EC%8B%AC%ED%99%94-30%EB%8C%80-%EB%AF%B8%EB%A7%8C-%EC%B1%84%EB%AC%B4%EB%B6%88%EC%9D%B4%ED%96%89-%EC%9C%84%ED%97%98-%EB%8D%94/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5997" y="4914900"/>
            <a:ext cx="17500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https://www.keaf.org/book/EAF_Policy_Debates/How_Should_South_Korea_Deal_with_Its_Household_Debt_Problem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5997" y="5892800"/>
            <a:ext cx="16687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https://www.wfri.re.kr/ko/web/lounge/lounge.php?idx=1019&amp;mode=view&amp;page_type=view&amp;utm_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5997" y="6870700"/>
            <a:ext cx="17386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https://www.yna.co.kr/view/AKR20250215039000002?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5997" y="7848600"/>
            <a:ext cx="16370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https://kbthink.com/main/economy/market-analysis/Issue-analysis/series4-230828.html?utm_source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7C63E-FAC6-5DF2-C248-CE90EF24DF4D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59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DEE59-BE13-0F60-4383-25BFBEF8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B0480-984E-0512-EE00-C37CE056C6FA}"/>
              </a:ext>
            </a:extLst>
          </p:cNvPr>
          <p:cNvSpPr txBox="1"/>
          <p:nvPr/>
        </p:nvSpPr>
        <p:spPr>
          <a:xfrm>
            <a:off x="4587875" y="4543336"/>
            <a:ext cx="9112250" cy="120032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1.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프로젝트 개요 및 배경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B2EC528-B877-60B5-DEFD-04F0FCD7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340000">
            <a:off x="15595600" y="-3060700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AD2C18C-1A8D-743A-E163-5FBE953D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3830300" y="-2273300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B2C7683A-1A10-0316-9D98-7882D811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15970">
            <a:off x="-1109113" y="5586145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45FD903-7194-A0EE-7C71-F0C661EA3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55970">
            <a:off x="-2874413" y="6373545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0F87A8-5D06-220F-95D6-7F4EC8AA0593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2093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2E9FA06-AF00-6382-2119-DBD68FEE9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6543" y="2006600"/>
            <a:ext cx="164973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9643" y="3213100"/>
            <a:ext cx="17830800" cy="586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C5322-9928-C615-0389-32FB69B1169D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60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340000">
            <a:off x="15138400" y="-2946400"/>
            <a:ext cx="6413500" cy="7962900"/>
          </a:xfrm>
          <a:prstGeom prst="rect">
            <a:avLst/>
          </a:prstGeom>
          <a:effectLst>
            <a:outerShdw blurRad="2199314" dir="2700000">
              <a:srgbClr val="000000">
                <a:alpha val="8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3309600" y="-2133600"/>
            <a:ext cx="6273800" cy="7277100"/>
          </a:xfrm>
          <a:prstGeom prst="rect">
            <a:avLst/>
          </a:prstGeom>
          <a:effectLst>
            <a:outerShdw blurRad="2105033" dir="2700000">
              <a:srgbClr val="000000">
                <a:alpha val="85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340000">
            <a:off x="15240000" y="-2844800"/>
            <a:ext cx="6413500" cy="7962900"/>
          </a:xfrm>
          <a:prstGeom prst="rect">
            <a:avLst/>
          </a:prstGeom>
          <a:effectLst>
            <a:outerShdw blurRad="2199314" dir="2700000">
              <a:srgbClr val="000000">
                <a:alpha val="85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3411200" y="-2032000"/>
            <a:ext cx="6273800" cy="7277100"/>
          </a:xfrm>
          <a:prstGeom prst="rect">
            <a:avLst/>
          </a:prstGeom>
          <a:effectLst>
            <a:outerShdw blurRad="2105033" dir="2700000">
              <a:srgbClr val="000000">
                <a:alpha val="8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340000">
            <a:off x="-1790700" y="6997700"/>
            <a:ext cx="6819900" cy="8470900"/>
          </a:xfrm>
          <a:prstGeom prst="rect">
            <a:avLst/>
          </a:prstGeom>
          <a:effectLst>
            <a:outerShdw blurRad="2488877" dir="2700000">
              <a:srgbClr val="000000">
                <a:alpha val="8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752600"/>
            <a:ext cx="20497800" cy="1145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47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47CD3-60E4-E85B-83EC-4E8AFB2753E7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61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57" y="2349500"/>
            <a:ext cx="8051800" cy="1117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977900" y="13716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프로젝트</a:t>
            </a:r>
            <a:r>
              <a:rPr kumimoji="0" lang="en-US" sz="5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/>
                <a:ea typeface="+mn-ea"/>
                <a:cs typeface="+mn-cs"/>
              </a:rPr>
              <a:t> </a:t>
            </a:r>
            <a:r>
              <a:rPr kumimoji="0" lang="ko-KR" altLang="en-US" sz="5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Noto Sans CJK KR Bold"/>
                <a:cs typeface="+mn-cs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2908300"/>
            <a:ext cx="77089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350" y="4175173"/>
            <a:ext cx="7899400" cy="156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68750" y="7955779"/>
            <a:ext cx="10350500" cy="1663700"/>
          </a:xfrm>
          <a:prstGeom prst="rect">
            <a:avLst/>
          </a:prstGeom>
          <a:solidFill>
            <a:srgbClr val="FF0000"/>
          </a:solidFill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고금리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·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경기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둔화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영향으로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채무불이행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위험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증가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금융기관별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리스크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관리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강화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필요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462" y="4608054"/>
            <a:ext cx="7431404" cy="28048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t="10156" r="4533"/>
          <a:stretch/>
        </p:blipFill>
        <p:spPr>
          <a:xfrm>
            <a:off x="1066800" y="6058830"/>
            <a:ext cx="8826500" cy="1460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840AC0E0-86E7-5498-43C2-6F042D2C1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340000">
            <a:off x="15595600" y="-3060700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C5FAB9F-958C-07C8-7DA4-07D0382615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13830300" y="-2273300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C384E5AB-7A0C-530E-1280-771C4217F4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815970">
            <a:off x="-1490113" y="5860126"/>
            <a:ext cx="6197600" cy="7696200"/>
          </a:xfrm>
          <a:prstGeom prst="rect">
            <a:avLst/>
          </a:prstGeom>
          <a:effectLst>
            <a:outerShdw blurRad="2053399" dir="2700000">
              <a:srgbClr val="000000">
                <a:alpha val="85000"/>
              </a:srgbClr>
            </a:outerShdw>
          </a:effec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DE5916E6-6255-6762-509A-B1E42A9C68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555970">
            <a:off x="-3255413" y="6647526"/>
            <a:ext cx="6057900" cy="7035800"/>
          </a:xfrm>
          <a:prstGeom prst="rect">
            <a:avLst/>
          </a:prstGeom>
          <a:effectLst>
            <a:outerShdw blurRad="1965373" dir="2700000">
              <a:srgbClr val="000000">
                <a:alpha val="8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C2B7F-1797-1A3C-CA8E-5333561B3BE0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5900" y="7962900"/>
            <a:ext cx="439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내용에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대한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세부적인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설명을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이곳에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적어보세요텍스트를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입력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하세요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.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701800"/>
            <a:ext cx="16954500" cy="8382000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0" y="1846211"/>
            <a:ext cx="12280900" cy="7264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1300" y="9207500"/>
            <a:ext cx="155575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국내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가계부채는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다른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나라에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비해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가장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높은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수준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4E25492-B28F-3F10-00DC-8B09C8AE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-114300"/>
            <a:ext cx="9931400" cy="266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153AF2-1B46-FEFF-E159-CF9DCD447F38}"/>
              </a:ext>
            </a:extLst>
          </p:cNvPr>
          <p:cNvSpPr txBox="1"/>
          <p:nvPr/>
        </p:nvSpPr>
        <p:spPr>
          <a:xfrm>
            <a:off x="14937154" y="1828453"/>
            <a:ext cx="245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국제금융협회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0D91D-2DB3-0B97-1A0D-E25351C13817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5900" y="7962900"/>
            <a:ext cx="439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내용에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대한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세부적인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설명을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이곳에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적어보세요텍스트를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 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입력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Noto Sans CJK KR DemiLight"/>
                <a:cs typeface="+mn-cs"/>
              </a:rPr>
              <a:t>하세요</a:t>
            </a: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DemiLight"/>
                <a:ea typeface="+mn-ea"/>
                <a:cs typeface="+mn-cs"/>
              </a:rPr>
              <a:t>.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701800"/>
            <a:ext cx="16954500" cy="8382000"/>
          </a:xfrm>
          <a:prstGeom prst="rect">
            <a:avLst/>
          </a:prstGeom>
          <a:effectLst>
            <a:outerShdw blurRad="2532834" dist="386584" dir="54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-114300"/>
            <a:ext cx="9931400" cy="266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025" y="1898868"/>
            <a:ext cx="12045950" cy="717552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9080500"/>
            <a:ext cx="1560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또한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연체율과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부채비율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 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동반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상승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→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금융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안정성에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대한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우려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증가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1079500"/>
            <a:ext cx="5511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채무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불이행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예측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모델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구축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및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리스크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관리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전략</a:t>
            </a:r>
            <a:r>
              <a:rPr kumimoji="0" 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210 OmniGothic 040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FFFFFF">
                    <a:alpha val="54902"/>
                  </a:srgbClr>
                </a:solidFill>
                <a:effectLst/>
                <a:uLnTx/>
                <a:uFillTx/>
                <a:latin typeface="Calibri"/>
                <a:ea typeface="210 OmniGothic 040"/>
                <a:cs typeface="+mn-cs"/>
              </a:rPr>
              <a:t>제안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4147A-0ABF-696F-58EA-36FCBFD89BB6}"/>
              </a:ext>
            </a:extLst>
          </p:cNvPr>
          <p:cNvSpPr txBox="1"/>
          <p:nvPr/>
        </p:nvSpPr>
        <p:spPr>
          <a:xfrm>
            <a:off x="14645054" y="1739900"/>
            <a:ext cx="283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PwC Helvetica Neue"/>
                <a:ea typeface="맑은 고딕" panose="020B0503020000020004" pitchFamily="50" charset="-127"/>
                <a:cs typeface="+mn-cs"/>
              </a:rPr>
              <a:t>자본시장연구원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B1714E-5B10-326C-8B06-100B45B3BF4E}"/>
              </a:ext>
            </a:extLst>
          </p:cNvPr>
          <p:cNvSpPr txBox="1"/>
          <p:nvPr/>
        </p:nvSpPr>
        <p:spPr>
          <a:xfrm>
            <a:off x="17145000" y="94869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9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5653</Words>
  <Application>Microsoft Office PowerPoint</Application>
  <PresentationFormat>사용자 지정</PresentationFormat>
  <Paragraphs>882</Paragraphs>
  <Slides>61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5" baseType="lpstr">
      <vt:lpstr>Calibri</vt:lpstr>
      <vt:lpstr>Noto Sans CJK KR DemiLight</vt:lpstr>
      <vt:lpstr>Noto Sans CJK KR Regular</vt:lpstr>
      <vt:lpstr>210 OmniGothic 040</vt:lpstr>
      <vt:lpstr>Arial Unicode MS</vt:lpstr>
      <vt:lpstr>Pretendard Regular</vt:lpstr>
      <vt:lpstr>NotoSansKR</vt:lpstr>
      <vt:lpstr>Noto Sans CJK KR Medium</vt:lpstr>
      <vt:lpstr>PwC Helvetica Neue</vt:lpstr>
      <vt:lpstr>Arial</vt:lpstr>
      <vt:lpstr>Noto Sans JP Bold</vt:lpstr>
      <vt:lpstr>Noto Sans CJK KR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campus4 D025</dc:creator>
  <cp:lastModifiedBy>campus4 D025</cp:lastModifiedBy>
  <cp:revision>37</cp:revision>
  <dcterms:created xsi:type="dcterms:W3CDTF">2006-08-16T00:00:00Z</dcterms:created>
  <dcterms:modified xsi:type="dcterms:W3CDTF">2025-03-28T00:13:37Z</dcterms:modified>
</cp:coreProperties>
</file>